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16" r:id="rId1"/>
    <p:sldMasterId id="2147483756" r:id="rId2"/>
  </p:sldMasterIdLst>
  <p:notesMasterIdLst>
    <p:notesMasterId r:id="rId20"/>
  </p:notesMasterIdLst>
  <p:sldIdLst>
    <p:sldId id="601" r:id="rId3"/>
    <p:sldId id="686" r:id="rId4"/>
    <p:sldId id="627" r:id="rId5"/>
    <p:sldId id="688" r:id="rId6"/>
    <p:sldId id="670" r:id="rId7"/>
    <p:sldId id="672" r:id="rId8"/>
    <p:sldId id="695" r:id="rId9"/>
    <p:sldId id="696" r:id="rId10"/>
    <p:sldId id="697" r:id="rId11"/>
    <p:sldId id="699" r:id="rId12"/>
    <p:sldId id="714" r:id="rId13"/>
    <p:sldId id="712" r:id="rId14"/>
    <p:sldId id="701" r:id="rId15"/>
    <p:sldId id="704" r:id="rId16"/>
    <p:sldId id="707" r:id="rId17"/>
    <p:sldId id="706" r:id="rId18"/>
    <p:sldId id="708" r:id="rId19"/>
  </p:sldIdLst>
  <p:sldSz cx="9144000" cy="6858000" type="screen4x3"/>
  <p:notesSz cx="6797675" cy="9928225"/>
  <p:defaultTextStyle>
    <a:defPPr>
      <a:defRPr lang="ru-RU"/>
    </a:defPPr>
    <a:lvl1pPr marL="0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011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8040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2077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6111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0145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4174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78203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2231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99"/>
    <a:srgbClr val="0000CC"/>
    <a:srgbClr val="FF5050"/>
    <a:srgbClr val="A50021"/>
    <a:srgbClr val="003300"/>
    <a:srgbClr val="FFCC99"/>
    <a:srgbClr val="B07DC5"/>
    <a:srgbClr val="99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5183" autoAdjust="0"/>
  </p:normalViewPr>
  <p:slideViewPr>
    <p:cSldViewPr>
      <p:cViewPr>
        <p:scale>
          <a:sx n="77" d="100"/>
          <a:sy n="77" d="100"/>
        </p:scale>
        <p:origin x="-27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72.21.21.106\&#1092;&#1072;&#1081;&#1083;&#1099;%20&#1086;&#1090;%20&#1075;&#1091;&#1085;&#1100;&#1082;&#1080;&#1085;&#1086;&#1081;%20&#1077;.&#1072;\&#1041;&#1070;&#1044;&#1046;&#1045;&#1058;%202024-2026\&#1044;&#1080;&#1072;&#1075;&#1088;&#1072;&#1084;&#1084;&#1099;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72.21.21.106\&#1092;&#1072;&#1081;&#1083;&#1099;%20&#1086;&#1090;%20&#1075;&#1091;&#1085;&#1100;&#1082;&#1080;&#1085;&#1086;&#1081;%20&#1077;.&#1072;\&#1041;&#1070;&#1044;&#1046;&#1045;&#1058;%202024-2026\&#1044;&#1080;&#1072;&#1075;&#1088;&#1072;&#1084;&#1084;&#1099;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172.21.21.106\&#1092;&#1072;&#1081;&#1083;&#1099;%20&#1086;&#1090;%20&#1075;&#1091;&#1085;&#1100;&#1082;&#1080;&#1085;&#1086;&#1081;%20&#1077;.&#1072;\&#1041;&#1070;&#1044;&#1046;&#1045;&#1058;%202024-2026\&#1044;&#1080;&#1072;&#1075;&#1088;&#1072;&#1084;&#1084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19230994720744"/>
          <c:y val="2.5195613185836494E-2"/>
          <c:w val="0.56692188970046986"/>
          <c:h val="0.9070626995630736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 prst="relaxedInset"/>
            </a:sp3d>
          </c:spPr>
          <c:dPt>
            <c:idx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solidFill>
                <a:schemeClr val="accent3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</c:dPt>
          <c:dPt>
            <c:idx val="2"/>
            <c:bubble3D val="0"/>
            <c:explosion val="4"/>
            <c:spPr>
              <a:solidFill>
                <a:schemeClr val="accent1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0902543126031214"/>
                  <c:y val="-0.1569255319386531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115249,5</a:t>
                    </a:r>
                  </a:p>
                  <a:p>
                    <a:r>
                      <a:rPr lang="ru-RU" dirty="0" smtClean="0"/>
                      <a:t>30,9%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399271159138009E-2"/>
                  <c:y val="-5.6728211564961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8690,3</a:t>
                    </a:r>
                  </a:p>
                  <a:p>
                    <a:r>
                      <a:rPr lang="ru-RU" dirty="0" smtClean="0"/>
                      <a:t>2,4%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27607174131733"/>
                  <c:y val="-0.425984200969739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248754,7</a:t>
                    </a:r>
                  </a:p>
                  <a:p>
                    <a:r>
                      <a:rPr lang="ru-RU" dirty="0" smtClean="0"/>
                      <a:t>66,7%</a:t>
                    </a:r>
                    <a:endParaRPr lang="en-US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 i="0" u="sng" baseline="0"/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94614.6</c:v>
                </c:pt>
                <c:pt idx="1">
                  <c:v>6577.3</c:v>
                </c:pt>
                <c:pt idx="2">
                  <c:v>160780.20000000001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Лист1!$C$2:$C$5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Лист1!$D$2:$D$5</c:f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Лист1!$E$2:$E$5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032713694293367"/>
          <c:y val="0.38370810444810904"/>
          <c:w val="0.61369151978532333"/>
          <c:h val="0.6133538349186888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6096054235342949"/>
                  <c:y val="-0.22374617132714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Госпошлина; </a:t>
                    </a:r>
                  </a:p>
                  <a:p>
                    <a:r>
                      <a:rPr lang="ru-RU" sz="1400" dirty="0"/>
                      <a:t>1233; 1%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1707480829711304E-2"/>
                  <c:y val="-0.13879666771007193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Земельный налог; 13793; 11,13%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0468446488009442E-2"/>
                  <c:y val="-6.8663518725095754E-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Налоги на совокупный доход; </a:t>
                    </a:r>
                  </a:p>
                  <a:p>
                    <a:r>
                      <a:rPr lang="ru-RU" sz="1400"/>
                      <a:t>5286,9; 4,2%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9990601429405498E-2"/>
                  <c:y val="0.28027073747802905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Прочие неналоговые доходы (штрафы, негативное воздействие на окружающую среду, задолженность по отмененным налогам); </a:t>
                    </a:r>
                  </a:p>
                  <a:p>
                    <a:r>
                      <a:rPr lang="ru-RU" sz="1400" smtClean="0"/>
                      <a:t>1062,3; </a:t>
                    </a:r>
                    <a:r>
                      <a:rPr lang="ru-RU" sz="1400" dirty="0"/>
                      <a:t>0,86%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586420700483588E-2"/>
                  <c:y val="-0.19564835550871645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Налог на доходы физических</a:t>
                    </a:r>
                    <a:r>
                      <a:rPr lang="ru-RU" sz="1400" baseline="0"/>
                      <a:t> лиц</a:t>
                    </a:r>
                    <a:r>
                      <a:rPr lang="ru-RU" sz="1400"/>
                      <a:t>;</a:t>
                    </a:r>
                  </a:p>
                  <a:p>
                    <a:r>
                      <a:rPr lang="ru-RU" sz="1400"/>
                      <a:t>82917,3; 66,9%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160472945354854"/>
                  <c:y val="0.18914842419620531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Доходы от использования муниципального имущества; </a:t>
                    </a:r>
                  </a:p>
                  <a:p>
                    <a:r>
                      <a:rPr lang="ru-RU" sz="1400"/>
                      <a:t>6000,9; 4,84%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5008678646415965"/>
                  <c:y val="-4.3327503961112807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Доходы от оказания платных услуг;</a:t>
                    </a:r>
                  </a:p>
                  <a:p>
                    <a:r>
                      <a:rPr lang="ru-RU" sz="1400" dirty="0"/>
                      <a:t>1515,1; 1,22%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2956794528365275E-2"/>
                  <c:y val="-0.18536477085168859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Доходы от продажи материальных и нематериальных активов; </a:t>
                    </a:r>
                  </a:p>
                  <a:p>
                    <a:r>
                      <a:rPr lang="ru-RU" sz="1400"/>
                      <a:t>120; 0,09%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4404364270031164"/>
                  <c:y val="-0.25204340243576712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Налог на имущество физических лиц; 1884; 1,52%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130203520531008"/>
                  <c:y val="-0.11365482633113745"/>
                </c:manualLayout>
              </c:layout>
              <c:tx>
                <c:rich>
                  <a:bodyPr/>
                  <a:lstStyle/>
                  <a:p>
                    <a:r>
                      <a:rPr lang="ru-RU" sz="1400"/>
                      <a:t>Акцизы;</a:t>
                    </a:r>
                  </a:p>
                  <a:p>
                    <a:r>
                      <a:rPr lang="ru-RU" sz="1400"/>
                      <a:t> 10127,3; 8,17%</a:t>
                    </a:r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Лист5!$B$1:$K$1</c:f>
              <c:strCache>
                <c:ptCount val="10"/>
                <c:pt idx="0">
                  <c:v>Госпошлина</c:v>
                </c:pt>
                <c:pt idx="1">
                  <c:v>Земельный налог</c:v>
                </c:pt>
                <c:pt idx="2">
                  <c:v>Налоги на совокупный доход</c:v>
                </c:pt>
                <c:pt idx="3">
                  <c:v>Прочие неналоговые доходы (штрафы, негативное воздействие на окружающую среду, задолженность по отмененным налогам)</c:v>
                </c:pt>
                <c:pt idx="4">
                  <c:v>Налог на доходы физических лиц</c:v>
                </c:pt>
                <c:pt idx="5">
                  <c:v>Доходы от использования муниципального имущества </c:v>
                </c:pt>
                <c:pt idx="6">
                  <c:v>Доходы от оказания платных услуг и компенсации затрат государства</c:v>
                </c:pt>
                <c:pt idx="7">
                  <c:v>Доходы от продажи материальных и нематериальных активов</c:v>
                </c:pt>
                <c:pt idx="8">
                  <c:v>Налог на имущество физических лиц</c:v>
                </c:pt>
                <c:pt idx="9">
                  <c:v>Акцизы</c:v>
                </c:pt>
              </c:strCache>
            </c:strRef>
          </c:cat>
          <c:val>
            <c:numRef>
              <c:f>Лист5!$B$2:$K$2</c:f>
              <c:numCache>
                <c:formatCode>0.00%</c:formatCode>
                <c:ptCount val="10"/>
                <c:pt idx="0" formatCode="0%">
                  <c:v>0.01</c:v>
                </c:pt>
                <c:pt idx="1">
                  <c:v>0.1113</c:v>
                </c:pt>
                <c:pt idx="2" formatCode="0.0%">
                  <c:v>4.2000000000000003E-2</c:v>
                </c:pt>
                <c:pt idx="3">
                  <c:v>8.6E-3</c:v>
                </c:pt>
                <c:pt idx="4" formatCode="0.0%">
                  <c:v>0.66900000000000004</c:v>
                </c:pt>
                <c:pt idx="5">
                  <c:v>4.8399999999999999E-2</c:v>
                </c:pt>
                <c:pt idx="6">
                  <c:v>1.2200000000000001E-2</c:v>
                </c:pt>
                <c:pt idx="7">
                  <c:v>8.9999999999999998E-4</c:v>
                </c:pt>
                <c:pt idx="8">
                  <c:v>1.52E-2</c:v>
                </c:pt>
                <c:pt idx="9">
                  <c:v>8.1699999999999995E-2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Лист18!$A$3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0803108707135496"/>
                  <c:y val="7.0547716920343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15729504772221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448908421655638"/>
                  <c:y val="-7.05495685664555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Лист18!$B$2:$D$2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Лист18!$B$3:$D$3</c:f>
              <c:numCache>
                <c:formatCode>General</c:formatCode>
                <c:ptCount val="3"/>
                <c:pt idx="0">
                  <c:v>83976</c:v>
                </c:pt>
                <c:pt idx="1">
                  <c:v>78260</c:v>
                </c:pt>
                <c:pt idx="2">
                  <c:v>72605</c:v>
                </c:pt>
              </c:numCache>
            </c:numRef>
          </c:val>
        </c:ser>
        <c:ser>
          <c:idx val="1"/>
          <c:order val="1"/>
          <c:tx>
            <c:strRef>
              <c:f>Лист18!$A$4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1865709563575047"/>
                  <c:y val="1.175795282005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334395190462139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136590936534298"/>
                  <c:y val="-4.703181128022812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64840,5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Лист18!$B$2:$D$2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Лист18!$B$4:$D$4</c:f>
              <c:numCache>
                <c:formatCode>General</c:formatCode>
                <c:ptCount val="3"/>
                <c:pt idx="0">
                  <c:v>61764.1</c:v>
                </c:pt>
                <c:pt idx="1">
                  <c:v>64062</c:v>
                </c:pt>
                <c:pt idx="2" formatCode="0">
                  <c:v>72605</c:v>
                </c:pt>
              </c:numCache>
            </c:numRef>
          </c:val>
        </c:ser>
        <c:ser>
          <c:idx val="2"/>
          <c:order val="2"/>
          <c:tx>
            <c:strRef>
              <c:f>Лист18!$A$5</c:f>
              <c:strCache>
                <c:ptCount val="1"/>
                <c:pt idx="0">
                  <c:v>Субвенции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1688609420835114"/>
                  <c:y val="2.3515905640114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2042809706314973"/>
                  <c:y val="-2.3515905640113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2219909849054898"/>
                  <c:y val="4.70318112802281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Лист18!$B$2:$D$2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Лист18!$B$5:$D$5</c:f>
              <c:numCache>
                <c:formatCode>0.0</c:formatCode>
                <c:ptCount val="3"/>
                <c:pt idx="0" formatCode="General">
                  <c:v>103014.6</c:v>
                </c:pt>
                <c:pt idx="1">
                  <c:v>103628.1</c:v>
                </c:pt>
                <c:pt idx="2">
                  <c:v>105245.5</c:v>
                </c:pt>
              </c:numCache>
            </c:numRef>
          </c:val>
        </c:ser>
        <c:ser>
          <c:idx val="3"/>
          <c:order val="3"/>
          <c:tx>
            <c:strRef>
              <c:f>Лист18!$A$6</c:f>
              <c:strCache>
                <c:ptCount val="1"/>
                <c:pt idx="0">
                  <c:v>Итого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1865709563575053"/>
                  <c:y val="4.703181128022812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248754,7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86569561868191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245950,1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1157308992615342"/>
                  <c:y val="9.406362256045625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242691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Лист18!$B$2:$D$2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Лист18!$B$6:$D$6</c:f>
              <c:numCache>
                <c:formatCode>General</c:formatCode>
                <c:ptCount val="3"/>
                <c:pt idx="0">
                  <c:v>10000</c:v>
                </c:pt>
                <c:pt idx="1">
                  <c:v>10000</c:v>
                </c:pt>
                <c:pt idx="2">
                  <c:v>10000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96896"/>
        <c:axId val="23698432"/>
        <c:axId val="0"/>
      </c:bar3DChart>
      <c:catAx>
        <c:axId val="2369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3698432"/>
        <c:crosses val="autoZero"/>
        <c:auto val="1"/>
        <c:lblAlgn val="ctr"/>
        <c:lblOffset val="100"/>
        <c:noMultiLvlLbl val="0"/>
      </c:catAx>
      <c:valAx>
        <c:axId val="23698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36968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4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50670124875454"/>
          <c:y val="0.13362522225044451"/>
          <c:w val="0.59949639668902899"/>
          <c:h val="0.82407721186750382"/>
        </c:manualLayout>
      </c:layout>
      <c:pie3DChart>
        <c:varyColors val="1"/>
        <c:ser>
          <c:idx val="0"/>
          <c:order val="0"/>
          <c:tx>
            <c:strRef>
              <c:f>[Диаграммы.xls]Лист12!$E$2</c:f>
              <c:strCache>
                <c:ptCount val="1"/>
                <c:pt idx="0">
                  <c:v>2024 год     373 858,1 тыс.руб.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Lbls>
            <c:dLbl>
              <c:idx val="0"/>
              <c:layout>
                <c:manualLayout>
                  <c:x val="0"/>
                  <c:y val="-6.9781931464174482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Общегосударственные вопросы;                             49297,4;                                13,2%</a:t>
                    </a:r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5361792659315159E-2"/>
                  <c:y val="-0.10508999385551114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Национальная безопасность;                      3463,4;                                       0,9%</a:t>
                    </a:r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2408868150452417E-2"/>
                  <c:y val="-4.6634642117620972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/>
                      <a:t>Национальная экономика;                            59154,6;                                  15,8%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3.901608273344747E-2"/>
                  <c:y val="-9.452948148137786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/>
                      <a:t>Национальная оборона; 747,7;                                0,2%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7642488916236388E-2"/>
                  <c:y val="8.8827556686144615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/>
                      <a:t>Жилищно-коммунальное хозяйство;                     </a:t>
                    </a:r>
                    <a:r>
                      <a:rPr lang="ru-RU" sz="1400" b="1" dirty="0" smtClean="0"/>
                      <a:t>   27478,7</a:t>
                    </a:r>
                    <a:r>
                      <a:rPr lang="ru-RU" sz="1400" b="1" dirty="0"/>
                      <a:t>;                                     7,4%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901608273344747E-2"/>
                  <c:y val="0.10920229007233151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Средства массовой информации;                         1984,6;                                       0,5%</a:t>
                    </a:r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3.2230703986429174E-2"/>
                  <c:y val="4.4859813084112243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Образование;                     175418,5;                               46,9%</a:t>
                    </a:r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3.2230703986429174E-2"/>
                  <c:y val="-1.4953271028037384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/>
                      <a:t>Физическая культура и спорт;                                412;                                                    0,1%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1.1874469889737066E-2"/>
                  <c:y val="-3.9875389408099711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Культура и кинематография;  53322,4;                                      14,3%</a:t>
                    </a:r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5.0890585241730284E-3"/>
                  <c:y val="-4.9844236760124609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Социальная политика; 2578,8;                               0,7%</a:t>
                    </a:r>
                    <a:endParaRPr lang="ru-RU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[Диаграммы.xls]Лист12!$D$3:$D$13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Национальная оборона</c:v>
                </c:pt>
                <c:pt idx="4">
                  <c:v>Жилищно-коммунальное хозяйство</c:v>
                </c:pt>
                <c:pt idx="5">
                  <c:v>Средства массовой информации</c:v>
                </c:pt>
                <c:pt idx="6">
                  <c:v>Образование</c:v>
                </c:pt>
                <c:pt idx="7">
                  <c:v>Физическая культура и спорт</c:v>
                </c:pt>
                <c:pt idx="8">
                  <c:v>Культура и кинематография</c:v>
                </c:pt>
                <c:pt idx="9">
                  <c:v>Социальная политика</c:v>
                </c:pt>
              </c:strCache>
            </c:strRef>
          </c:cat>
          <c:val>
            <c:numRef>
              <c:f>[Диаграммы.xls]Лист12!$E$3:$E$13</c:f>
              <c:numCache>
                <c:formatCode>General</c:formatCode>
                <c:ptCount val="11"/>
                <c:pt idx="0">
                  <c:v>49297.4</c:v>
                </c:pt>
                <c:pt idx="1">
                  <c:v>3463.4</c:v>
                </c:pt>
                <c:pt idx="2">
                  <c:v>59154.6</c:v>
                </c:pt>
                <c:pt idx="3">
                  <c:v>747.7</c:v>
                </c:pt>
                <c:pt idx="4">
                  <c:v>27478.7</c:v>
                </c:pt>
                <c:pt idx="5">
                  <c:v>1984.6</c:v>
                </c:pt>
                <c:pt idx="6">
                  <c:v>175418.5</c:v>
                </c:pt>
                <c:pt idx="7">
                  <c:v>412</c:v>
                </c:pt>
                <c:pt idx="8">
                  <c:v>53322.400000000001</c:v>
                </c:pt>
                <c:pt idx="9">
                  <c:v>2578.8000000000002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891139076054854"/>
          <c:y val="0.34183212819858833"/>
          <c:w val="0.40446832285551704"/>
          <c:h val="0.62784768828502624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106608247491158E-2"/>
          <c:y val="5.8374042538468666E-2"/>
          <c:w val="0.95421315344999547"/>
          <c:h val="0.91856956629233566"/>
        </c:manualLayout>
      </c:layout>
      <c:pie3DChart>
        <c:varyColors val="1"/>
        <c:ser>
          <c:idx val="0"/>
          <c:order val="0"/>
          <c:tx>
            <c:strRef>
              <c:f>[Диаграммы.xls]Лист17!$B$18</c:f>
              <c:strCache>
                <c:ptCount val="1"/>
                <c:pt idx="0">
                  <c:v>2024 год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41125863864806761"/>
                  <c:y val="-5.985815674076355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Программные расходы; </a:t>
                    </a:r>
                  </a:p>
                  <a:p>
                    <a:r>
                      <a:rPr lang="ru-RU" sz="1400" b="1"/>
                      <a:t>372899,5; </a:t>
                    </a:r>
                  </a:p>
                  <a:p>
                    <a:r>
                      <a:rPr lang="ru-RU" sz="1400" b="1"/>
                      <a:t>99,74%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370573765332424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/>
                      <a:t>Непрограммные расходы; </a:t>
                    </a:r>
                  </a:p>
                  <a:p>
                    <a:r>
                      <a:rPr lang="ru-RU" sz="1400" b="1" dirty="0"/>
                      <a:t>958,6; </a:t>
                    </a:r>
                    <a:r>
                      <a:rPr lang="ru-RU" sz="1400" b="1" dirty="0" smtClean="0"/>
                      <a:t>0,26</a:t>
                    </a:r>
                    <a:r>
                      <a:rPr lang="ru-RU" sz="1400" b="1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[Диаграммы.xls]Лист17!$A$19:$A$20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[Диаграммы.xls]Лист17!$B$19:$B$20</c:f>
              <c:numCache>
                <c:formatCode>General</c:formatCode>
                <c:ptCount val="2"/>
                <c:pt idx="0">
                  <c:v>372899.5</c:v>
                </c:pt>
                <c:pt idx="1">
                  <c:v>958.6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599831761057378"/>
          <c:y val="0.12865912450598849"/>
          <c:w val="0.52717867625556436"/>
          <c:h val="0.77938685250550577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[Диаграммы.xls]Лист15!$B$19</c:f>
              <c:strCache>
                <c:ptCount val="1"/>
                <c:pt idx="0">
                  <c:v>2024 год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40165061898211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9518569463548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135259055479138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05226960110040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419073819348922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60247592847318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6.78587803759743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19899128839982E-2"/>
                  <c:y val="-3.065134099616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72031178358551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1228794131132508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1320495185694635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27021479722592029"/>
                  <c:y val="-7.64147530397984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[Диаграммы.xls]Лист15!$A$20:$A$31</c:f>
              <c:strCache>
                <c:ptCount val="12"/>
                <c:pt idx="0">
                  <c:v>Развитие экономики</c:v>
                </c:pt>
                <c:pt idx="1">
                  <c:v>Формирование благоприятного социального климата населения</c:v>
                </c:pt>
                <c:pt idx="2">
                  <c:v>Реализация молодежной политики</c:v>
                </c:pt>
                <c:pt idx="3">
                  <c:v>Обеспечение правопорядка и безопасности населения</c:v>
                </c:pt>
                <c:pt idx="4">
                  <c:v>Формирование современной городской среды</c:v>
                </c:pt>
                <c:pt idx="5">
                  <c:v>Управление имуществом и земельными ресурсами</c:v>
                </c:pt>
                <c:pt idx="6">
                  <c:v>Управление общественными финансами</c:v>
                </c:pt>
                <c:pt idx="7">
                  <c:v>Развитие жилищно-коммунального хозяйства</c:v>
                </c:pt>
                <c:pt idx="8">
                  <c:v>Муниципальное управление и развитие гражданского общества</c:v>
                </c:pt>
                <c:pt idx="9">
                  <c:v>Развитие сфеты траспорта и дорожного хозяйства</c:v>
                </c:pt>
                <c:pt idx="10">
                  <c:v>Развитие культуры и спорта</c:v>
                </c:pt>
                <c:pt idx="11">
                  <c:v>Развитие системы образования </c:v>
                </c:pt>
              </c:strCache>
            </c:strRef>
          </c:cat>
          <c:val>
            <c:numRef>
              <c:f>[Диаграммы.xls]Лист15!$B$20:$B$31</c:f>
              <c:numCache>
                <c:formatCode>General</c:formatCode>
                <c:ptCount val="12"/>
                <c:pt idx="0">
                  <c:v>20.2</c:v>
                </c:pt>
                <c:pt idx="1">
                  <c:v>495.9</c:v>
                </c:pt>
                <c:pt idx="2">
                  <c:v>690.1</c:v>
                </c:pt>
                <c:pt idx="3">
                  <c:v>2789.2</c:v>
                </c:pt>
                <c:pt idx="4">
                  <c:v>3161.8</c:v>
                </c:pt>
                <c:pt idx="5">
                  <c:v>5824.3</c:v>
                </c:pt>
                <c:pt idx="6">
                  <c:v>10593.6</c:v>
                </c:pt>
                <c:pt idx="7">
                  <c:v>25044.6</c:v>
                </c:pt>
                <c:pt idx="8">
                  <c:v>35104.6</c:v>
                </c:pt>
                <c:pt idx="9">
                  <c:v>58658.6</c:v>
                </c:pt>
                <c:pt idx="10">
                  <c:v>61313.7</c:v>
                </c:pt>
                <c:pt idx="11" formatCode="0.0">
                  <c:v>169202.9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4525056"/>
        <c:axId val="24564864"/>
        <c:axId val="0"/>
      </c:bar3DChart>
      <c:catAx>
        <c:axId val="245250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4564864"/>
        <c:crosses val="autoZero"/>
        <c:auto val="1"/>
        <c:lblAlgn val="ctr"/>
        <c:lblOffset val="100"/>
        <c:noMultiLvlLbl val="0"/>
      </c:catAx>
      <c:valAx>
        <c:axId val="24564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525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458DE-21C7-4674-859F-CD0E81F17FBD}" type="doc">
      <dgm:prSet loTypeId="urn:microsoft.com/office/officeart/2008/layout/VerticalCurvedList" loCatId="list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16E5FC90-8C6D-49C1-B8B0-17C41CBA3A2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качества бюджетного планирования на основе муниципальных программ местного бюджета исходя из </a:t>
          </a:r>
        </a:p>
        <a:p>
          <a:pPr>
            <a:spcAft>
              <a:spcPct val="3500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планируемых и достигнутых результатов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A3D2D-4E8B-4D45-87A8-3108DFF9C0B0}" type="parTrans" cxnId="{95FF1EF2-3B52-4E75-AE03-1AF19222BA98}">
      <dgm:prSet/>
      <dgm:spPr/>
      <dgm:t>
        <a:bodyPr/>
        <a:lstStyle/>
        <a:p>
          <a:endParaRPr lang="ru-RU"/>
        </a:p>
      </dgm:t>
    </dgm:pt>
    <dgm:pt modelId="{EE196B74-6402-4189-8AA7-6C67540FD89F}" type="sibTrans" cxnId="{95FF1EF2-3B52-4E75-AE03-1AF19222BA98}">
      <dgm:prSet/>
      <dgm:spPr/>
      <dgm:t>
        <a:bodyPr/>
        <a:lstStyle/>
        <a:p>
          <a:endParaRPr lang="ru-RU"/>
        </a:p>
      </dgm:t>
    </dgm:pt>
    <dgm:pt modelId="{E28ABD73-8B9A-4EFD-A086-0576C1970187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заработной платы работникам бюджетной сферы </a:t>
          </a:r>
        </a:p>
        <a:p>
          <a:pPr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 соответствии с Указами Президента РФ; в связи с повышением МРОТ с  01.01.2024 года)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3DA568-AE54-4DC3-8F43-4F026D8195AA}" type="parTrans" cxnId="{07986397-557C-487D-92AC-F1FD4211144D}">
      <dgm:prSet/>
      <dgm:spPr/>
      <dgm:t>
        <a:bodyPr/>
        <a:lstStyle/>
        <a:p>
          <a:endParaRPr lang="ru-RU"/>
        </a:p>
      </dgm:t>
    </dgm:pt>
    <dgm:pt modelId="{61C57CCB-F489-4652-916A-24469EC16C01}" type="sibTrans" cxnId="{07986397-557C-487D-92AC-F1FD4211144D}">
      <dgm:prSet/>
      <dgm:spPr/>
      <dgm:t>
        <a:bodyPr/>
        <a:lstStyle/>
        <a:p>
          <a:endParaRPr lang="ru-RU"/>
        </a:p>
      </dgm:t>
    </dgm:pt>
    <dgm:pt modelId="{DD574D84-F1B8-4F89-B352-9162FBA50563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gm:spPr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Концентрация финансовых ресурсов на реализации приоритетных направлений государственной политики, сохранение социальной направленности бюджета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E34968-DB7B-4AE6-83D4-E3833981A532}" type="parTrans" cxnId="{4346F697-B00C-4804-B66B-EE6C5737D82A}">
      <dgm:prSet/>
      <dgm:spPr/>
      <dgm:t>
        <a:bodyPr/>
        <a:lstStyle/>
        <a:p>
          <a:endParaRPr lang="ru-RU"/>
        </a:p>
      </dgm:t>
    </dgm:pt>
    <dgm:pt modelId="{A14431C7-95DE-4310-9D2C-E4B6903B9B45}" type="sibTrans" cxnId="{4346F697-B00C-4804-B66B-EE6C5737D82A}">
      <dgm:prSet/>
      <dgm:spPr/>
      <dgm:t>
        <a:bodyPr/>
        <a:lstStyle/>
        <a:p>
          <a:endParaRPr lang="ru-RU"/>
        </a:p>
      </dgm:t>
    </dgm:pt>
    <dgm:pt modelId="{9A8B8816-A3E9-46CA-8165-606A564C1829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gm:spPr>
      <dgm:t>
        <a:bodyPr/>
        <a:lstStyle/>
        <a:p>
          <a:pPr algn="l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действующих расходных обязательств, недопущение принятия новых расходных обязательств, не обеспеченных доходными источниками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6BBC22-E439-4C29-8AE1-34B4B99E6E01}" type="parTrans" cxnId="{08F387A5-05A8-4499-A58C-9F2391F706FA}">
      <dgm:prSet/>
      <dgm:spPr/>
      <dgm:t>
        <a:bodyPr/>
        <a:lstStyle/>
        <a:p>
          <a:endParaRPr lang="ru-RU"/>
        </a:p>
      </dgm:t>
    </dgm:pt>
    <dgm:pt modelId="{C4E84B5D-61A8-45E7-8867-A375990AB5A9}" type="sibTrans" cxnId="{08F387A5-05A8-4499-A58C-9F2391F706FA}">
      <dgm:prSet/>
      <dgm:spPr/>
      <dgm:t>
        <a:bodyPr/>
        <a:lstStyle/>
        <a:p>
          <a:endParaRPr lang="ru-RU"/>
        </a:p>
      </dgm:t>
    </dgm:pt>
    <dgm:pt modelId="{33029636-7881-4EEC-ADFB-BB2E214305A8}">
      <dgm:prSet custT="1"/>
      <dgm:spPr>
        <a:solidFill>
          <a:schemeClr val="tx2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качества финансового менеджмента в органах исполнительной власти и муниципальных учреждениях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D7F630-399A-4CF2-9C15-D3BD1D10333C}" type="parTrans" cxnId="{C8896850-D9C3-4CBB-AD6B-23E01E866CF3}">
      <dgm:prSet/>
      <dgm:spPr/>
      <dgm:t>
        <a:bodyPr/>
        <a:lstStyle/>
        <a:p>
          <a:endParaRPr lang="ru-RU"/>
        </a:p>
      </dgm:t>
    </dgm:pt>
    <dgm:pt modelId="{CA167DE3-4822-4E55-9E02-0EAD1E90EA43}" type="sibTrans" cxnId="{C8896850-D9C3-4CBB-AD6B-23E01E866CF3}">
      <dgm:prSet/>
      <dgm:spPr/>
      <dgm:t>
        <a:bodyPr/>
        <a:lstStyle/>
        <a:p>
          <a:endParaRPr lang="ru-RU"/>
        </a:p>
      </dgm:t>
    </dgm:pt>
    <dgm:pt modelId="{539A00D3-7C3A-4AD1-B1B5-CA4C3EE128F0}" type="pres">
      <dgm:prSet presAssocID="{D9D458DE-21C7-4674-859F-CD0E81F17FB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281C703-38E9-4D9C-86C8-432BC41EE860}" type="pres">
      <dgm:prSet presAssocID="{D9D458DE-21C7-4674-859F-CD0E81F17FBD}" presName="Name1" presStyleCnt="0"/>
      <dgm:spPr/>
    </dgm:pt>
    <dgm:pt modelId="{579D8436-FBDC-4E77-8134-53DD564957AA}" type="pres">
      <dgm:prSet presAssocID="{D9D458DE-21C7-4674-859F-CD0E81F17FBD}" presName="cycle" presStyleCnt="0"/>
      <dgm:spPr/>
    </dgm:pt>
    <dgm:pt modelId="{447C9D64-20BC-4F23-8153-47F2A5E558D9}" type="pres">
      <dgm:prSet presAssocID="{D9D458DE-21C7-4674-859F-CD0E81F17FBD}" presName="srcNode" presStyleLbl="node1" presStyleIdx="0" presStyleCnt="5"/>
      <dgm:spPr/>
    </dgm:pt>
    <dgm:pt modelId="{A6463509-F439-44E4-B1D3-6BCFAA63BFAA}" type="pres">
      <dgm:prSet presAssocID="{D9D458DE-21C7-4674-859F-CD0E81F17FBD}" presName="conn" presStyleLbl="parChTrans1D2" presStyleIdx="0" presStyleCnt="1"/>
      <dgm:spPr/>
      <dgm:t>
        <a:bodyPr/>
        <a:lstStyle/>
        <a:p>
          <a:endParaRPr lang="ru-RU"/>
        </a:p>
      </dgm:t>
    </dgm:pt>
    <dgm:pt modelId="{242F720E-5AE2-4707-8D2C-B4CD17EB10C9}" type="pres">
      <dgm:prSet presAssocID="{D9D458DE-21C7-4674-859F-CD0E81F17FBD}" presName="extraNode" presStyleLbl="node1" presStyleIdx="0" presStyleCnt="5"/>
      <dgm:spPr/>
    </dgm:pt>
    <dgm:pt modelId="{2349BD62-0D5C-4621-A789-F418AA42DE31}" type="pres">
      <dgm:prSet presAssocID="{D9D458DE-21C7-4674-859F-CD0E81F17FBD}" presName="dstNode" presStyleLbl="node1" presStyleIdx="0" presStyleCnt="5"/>
      <dgm:spPr/>
    </dgm:pt>
    <dgm:pt modelId="{BA280454-A80D-40CC-A85D-FAAC0866D018}" type="pres">
      <dgm:prSet presAssocID="{16E5FC90-8C6D-49C1-B8B0-17C41CBA3A2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783EE-61CD-4555-8F54-A120131CF803}" type="pres">
      <dgm:prSet presAssocID="{16E5FC90-8C6D-49C1-B8B0-17C41CBA3A25}" presName="accent_1" presStyleCnt="0"/>
      <dgm:spPr/>
    </dgm:pt>
    <dgm:pt modelId="{AA0837E6-834C-4519-8788-AC17A8BC4135}" type="pres">
      <dgm:prSet presAssocID="{16E5FC90-8C6D-49C1-B8B0-17C41CBA3A25}" presName="accentRepeatNode" presStyleLbl="solidFgAcc1" presStyleIdx="0" presStyleCnt="5" custLinFactNeighborX="2936" custLinFactNeighborY="3593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C8E5756C-5B44-4E4F-B4DB-32B92C575275}" type="pres">
      <dgm:prSet presAssocID="{E28ABD73-8B9A-4EFD-A086-0576C1970187}" presName="text_2" presStyleLbl="node1" presStyleIdx="1" presStyleCnt="5" custScaleX="99234" custLinFactNeighborX="424" custLinFactNeighborY="-2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AFD32-3430-46E4-B5B7-7C2FDE38C74D}" type="pres">
      <dgm:prSet presAssocID="{E28ABD73-8B9A-4EFD-A086-0576C1970187}" presName="accent_2" presStyleCnt="0"/>
      <dgm:spPr/>
    </dgm:pt>
    <dgm:pt modelId="{A16449D0-8918-489F-A7E6-7C1991965122}" type="pres">
      <dgm:prSet presAssocID="{E28ABD73-8B9A-4EFD-A086-0576C1970187}" presName="accentRepeatNode" presStyleLbl="solidFgAcc1" presStyleIdx="1" presStyleCnt="5" custLinFactNeighborX="-2339" custLinFactNeighborY="-3219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5E08D095-2212-4623-9961-AC3F49C5A637}" type="pres">
      <dgm:prSet presAssocID="{DD574D84-F1B8-4F89-B352-9162FBA50563}" presName="text_3" presStyleLbl="node1" presStyleIdx="2" presStyleCnt="5" custScaleX="98439" custLinFactNeighborX="938" custLinFactNeighborY="-17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014E1-5785-40FC-AEF4-1A4AEEE4706A}" type="pres">
      <dgm:prSet presAssocID="{DD574D84-F1B8-4F89-B352-9162FBA50563}" presName="accent_3" presStyleCnt="0"/>
      <dgm:spPr/>
    </dgm:pt>
    <dgm:pt modelId="{A346AA52-22C9-448D-8702-F558E6C573C5}" type="pres">
      <dgm:prSet presAssocID="{DD574D84-F1B8-4F89-B352-9162FBA50563}" presName="accentRepeatNode" presStyleLbl="solidFgAcc1" presStyleIdx="2" presStyleCnt="5" custLinFactNeighborX="-9349" custLinFactNeighborY="-9954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301787C7-089C-452F-AE98-AABA247B5E05}" type="pres">
      <dgm:prSet presAssocID="{9A8B8816-A3E9-46CA-8165-606A564C182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7B0DF-EDAA-4C1B-A628-9C96FF2F42AE}" type="pres">
      <dgm:prSet presAssocID="{9A8B8816-A3E9-46CA-8165-606A564C1829}" presName="accent_4" presStyleCnt="0"/>
      <dgm:spPr/>
    </dgm:pt>
    <dgm:pt modelId="{CB99D865-ECAF-413A-B387-7A40EDF40F8B}" type="pres">
      <dgm:prSet presAssocID="{9A8B8816-A3E9-46CA-8165-606A564C1829}" presName="accentRepeatNode" presStyleLbl="solidFgAcc1" presStyleIdx="3" presStyleCnt="5" custLinFactNeighborX="-7864" custLinFactNeighborY="-8682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81C01360-9D89-47D2-932D-6B652B1B6036}" type="pres">
      <dgm:prSet presAssocID="{33029636-7881-4EEC-ADFB-BB2E214305A8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488618-449E-4BEF-BAF2-35EEB835E5B3}" type="pres">
      <dgm:prSet presAssocID="{33029636-7881-4EEC-ADFB-BB2E214305A8}" presName="accent_5" presStyleCnt="0"/>
      <dgm:spPr/>
    </dgm:pt>
    <dgm:pt modelId="{E39CB546-8C7F-42F6-A986-3A2D92ED3469}" type="pres">
      <dgm:prSet presAssocID="{33029636-7881-4EEC-ADFB-BB2E214305A8}" presName="accentRepeatNode" presStyleLbl="solidFgAcc1" presStyleIdx="4" presStyleCnt="5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  <a:contourClr>
            <a:schemeClr val="bg1"/>
          </a:contourClr>
        </a:sp3d>
      </dgm:spPr>
      <dgm:t>
        <a:bodyPr/>
        <a:lstStyle/>
        <a:p>
          <a:endParaRPr lang="ru-RU"/>
        </a:p>
      </dgm:t>
    </dgm:pt>
  </dgm:ptLst>
  <dgm:cxnLst>
    <dgm:cxn modelId="{8AEE100E-CBAF-43DE-A6E4-7ECDE437C11C}" type="presOf" srcId="{9A8B8816-A3E9-46CA-8165-606A564C1829}" destId="{301787C7-089C-452F-AE98-AABA247B5E05}" srcOrd="0" destOrd="0" presId="urn:microsoft.com/office/officeart/2008/layout/VerticalCurvedList"/>
    <dgm:cxn modelId="{6CECBD82-0BD0-45CC-A27D-378131A78B36}" type="presOf" srcId="{E28ABD73-8B9A-4EFD-A086-0576C1970187}" destId="{C8E5756C-5B44-4E4F-B4DB-32B92C575275}" srcOrd="0" destOrd="0" presId="urn:microsoft.com/office/officeart/2008/layout/VerticalCurvedList"/>
    <dgm:cxn modelId="{4346F697-B00C-4804-B66B-EE6C5737D82A}" srcId="{D9D458DE-21C7-4674-859F-CD0E81F17FBD}" destId="{DD574D84-F1B8-4F89-B352-9162FBA50563}" srcOrd="2" destOrd="0" parTransId="{EEE34968-DB7B-4AE6-83D4-E3833981A532}" sibTransId="{A14431C7-95DE-4310-9D2C-E4B6903B9B45}"/>
    <dgm:cxn modelId="{95FF1EF2-3B52-4E75-AE03-1AF19222BA98}" srcId="{D9D458DE-21C7-4674-859F-CD0E81F17FBD}" destId="{16E5FC90-8C6D-49C1-B8B0-17C41CBA3A25}" srcOrd="0" destOrd="0" parTransId="{AB1A3D2D-4E8B-4D45-87A8-3108DFF9C0B0}" sibTransId="{EE196B74-6402-4189-8AA7-6C67540FD89F}"/>
    <dgm:cxn modelId="{C8896850-D9C3-4CBB-AD6B-23E01E866CF3}" srcId="{D9D458DE-21C7-4674-859F-CD0E81F17FBD}" destId="{33029636-7881-4EEC-ADFB-BB2E214305A8}" srcOrd="4" destOrd="0" parTransId="{5ED7F630-399A-4CF2-9C15-D3BD1D10333C}" sibTransId="{CA167DE3-4822-4E55-9E02-0EAD1E90EA43}"/>
    <dgm:cxn modelId="{306FC840-6919-494F-A742-69E713EC15D0}" type="presOf" srcId="{16E5FC90-8C6D-49C1-B8B0-17C41CBA3A25}" destId="{BA280454-A80D-40CC-A85D-FAAC0866D018}" srcOrd="0" destOrd="0" presId="urn:microsoft.com/office/officeart/2008/layout/VerticalCurvedList"/>
    <dgm:cxn modelId="{08F387A5-05A8-4499-A58C-9F2391F706FA}" srcId="{D9D458DE-21C7-4674-859F-CD0E81F17FBD}" destId="{9A8B8816-A3E9-46CA-8165-606A564C1829}" srcOrd="3" destOrd="0" parTransId="{DE6BBC22-E439-4C29-8AE1-34B4B99E6E01}" sibTransId="{C4E84B5D-61A8-45E7-8867-A375990AB5A9}"/>
    <dgm:cxn modelId="{0358927A-6E15-4049-A42A-36722DC478B7}" type="presOf" srcId="{EE196B74-6402-4189-8AA7-6C67540FD89F}" destId="{A6463509-F439-44E4-B1D3-6BCFAA63BFAA}" srcOrd="0" destOrd="0" presId="urn:microsoft.com/office/officeart/2008/layout/VerticalCurvedList"/>
    <dgm:cxn modelId="{07986397-557C-487D-92AC-F1FD4211144D}" srcId="{D9D458DE-21C7-4674-859F-CD0E81F17FBD}" destId="{E28ABD73-8B9A-4EFD-A086-0576C1970187}" srcOrd="1" destOrd="0" parTransId="{773DA568-AE54-4DC3-8F43-4F026D8195AA}" sibTransId="{61C57CCB-F489-4652-916A-24469EC16C01}"/>
    <dgm:cxn modelId="{ED81B537-7274-4B64-A469-C4CB7E1809BF}" type="presOf" srcId="{D9D458DE-21C7-4674-859F-CD0E81F17FBD}" destId="{539A00D3-7C3A-4AD1-B1B5-CA4C3EE128F0}" srcOrd="0" destOrd="0" presId="urn:microsoft.com/office/officeart/2008/layout/VerticalCurvedList"/>
    <dgm:cxn modelId="{7263223E-D0AC-45C0-A5BB-E4F13A2AD09A}" type="presOf" srcId="{33029636-7881-4EEC-ADFB-BB2E214305A8}" destId="{81C01360-9D89-47D2-932D-6B652B1B6036}" srcOrd="0" destOrd="0" presId="urn:microsoft.com/office/officeart/2008/layout/VerticalCurvedList"/>
    <dgm:cxn modelId="{BCDD9767-7B4A-45D2-967C-78B1A41A4561}" type="presOf" srcId="{DD574D84-F1B8-4F89-B352-9162FBA50563}" destId="{5E08D095-2212-4623-9961-AC3F49C5A637}" srcOrd="0" destOrd="0" presId="urn:microsoft.com/office/officeart/2008/layout/VerticalCurvedList"/>
    <dgm:cxn modelId="{EE4A49F4-7B5B-44CB-87DA-8B9C3E0CFE90}" type="presParOf" srcId="{539A00D3-7C3A-4AD1-B1B5-CA4C3EE128F0}" destId="{7281C703-38E9-4D9C-86C8-432BC41EE860}" srcOrd="0" destOrd="0" presId="urn:microsoft.com/office/officeart/2008/layout/VerticalCurvedList"/>
    <dgm:cxn modelId="{71FFDDD1-B1ED-4E7A-855A-0DCEC84B9154}" type="presParOf" srcId="{7281C703-38E9-4D9C-86C8-432BC41EE860}" destId="{579D8436-FBDC-4E77-8134-53DD564957AA}" srcOrd="0" destOrd="0" presId="urn:microsoft.com/office/officeart/2008/layout/VerticalCurvedList"/>
    <dgm:cxn modelId="{1346FA88-5A30-4BE7-A7BA-16084C14D04F}" type="presParOf" srcId="{579D8436-FBDC-4E77-8134-53DD564957AA}" destId="{447C9D64-20BC-4F23-8153-47F2A5E558D9}" srcOrd="0" destOrd="0" presId="urn:microsoft.com/office/officeart/2008/layout/VerticalCurvedList"/>
    <dgm:cxn modelId="{7713CEA1-9F3E-48E4-A309-662768E8CD40}" type="presParOf" srcId="{579D8436-FBDC-4E77-8134-53DD564957AA}" destId="{A6463509-F439-44E4-B1D3-6BCFAA63BFAA}" srcOrd="1" destOrd="0" presId="urn:microsoft.com/office/officeart/2008/layout/VerticalCurvedList"/>
    <dgm:cxn modelId="{F6C75B29-44D6-4438-B314-3CBE5AE852C9}" type="presParOf" srcId="{579D8436-FBDC-4E77-8134-53DD564957AA}" destId="{242F720E-5AE2-4707-8D2C-B4CD17EB10C9}" srcOrd="2" destOrd="0" presId="urn:microsoft.com/office/officeart/2008/layout/VerticalCurvedList"/>
    <dgm:cxn modelId="{A8ACE9B3-38BD-4F5B-A06B-21E969530F49}" type="presParOf" srcId="{579D8436-FBDC-4E77-8134-53DD564957AA}" destId="{2349BD62-0D5C-4621-A789-F418AA42DE31}" srcOrd="3" destOrd="0" presId="urn:microsoft.com/office/officeart/2008/layout/VerticalCurvedList"/>
    <dgm:cxn modelId="{CAD2523E-0D98-46B9-9010-DAA32F4C2F82}" type="presParOf" srcId="{7281C703-38E9-4D9C-86C8-432BC41EE860}" destId="{BA280454-A80D-40CC-A85D-FAAC0866D018}" srcOrd="1" destOrd="0" presId="urn:microsoft.com/office/officeart/2008/layout/VerticalCurvedList"/>
    <dgm:cxn modelId="{28C89A51-2D4D-4BC8-898D-FD370DD233A7}" type="presParOf" srcId="{7281C703-38E9-4D9C-86C8-432BC41EE860}" destId="{CAF783EE-61CD-4555-8F54-A120131CF803}" srcOrd="2" destOrd="0" presId="urn:microsoft.com/office/officeart/2008/layout/VerticalCurvedList"/>
    <dgm:cxn modelId="{48E395B4-1182-420F-BFDC-F83AA3B2175B}" type="presParOf" srcId="{CAF783EE-61CD-4555-8F54-A120131CF803}" destId="{AA0837E6-834C-4519-8788-AC17A8BC4135}" srcOrd="0" destOrd="0" presId="urn:microsoft.com/office/officeart/2008/layout/VerticalCurvedList"/>
    <dgm:cxn modelId="{2DA42DB3-8B1C-49F9-A70E-4B2C29927950}" type="presParOf" srcId="{7281C703-38E9-4D9C-86C8-432BC41EE860}" destId="{C8E5756C-5B44-4E4F-B4DB-32B92C575275}" srcOrd="3" destOrd="0" presId="urn:microsoft.com/office/officeart/2008/layout/VerticalCurvedList"/>
    <dgm:cxn modelId="{07C957DF-42B2-4E28-A76D-B29CDFCBE2AE}" type="presParOf" srcId="{7281C703-38E9-4D9C-86C8-432BC41EE860}" destId="{669AFD32-3430-46E4-B5B7-7C2FDE38C74D}" srcOrd="4" destOrd="0" presId="urn:microsoft.com/office/officeart/2008/layout/VerticalCurvedList"/>
    <dgm:cxn modelId="{8CEE0EE9-99CB-40A1-8215-C99C8E266014}" type="presParOf" srcId="{669AFD32-3430-46E4-B5B7-7C2FDE38C74D}" destId="{A16449D0-8918-489F-A7E6-7C1991965122}" srcOrd="0" destOrd="0" presId="urn:microsoft.com/office/officeart/2008/layout/VerticalCurvedList"/>
    <dgm:cxn modelId="{169080A3-C95B-4AC8-8FA2-31CBE61EB0EE}" type="presParOf" srcId="{7281C703-38E9-4D9C-86C8-432BC41EE860}" destId="{5E08D095-2212-4623-9961-AC3F49C5A637}" srcOrd="5" destOrd="0" presId="urn:microsoft.com/office/officeart/2008/layout/VerticalCurvedList"/>
    <dgm:cxn modelId="{272262A9-93B6-40C0-8CC5-2DDBACE20E98}" type="presParOf" srcId="{7281C703-38E9-4D9C-86C8-432BC41EE860}" destId="{CD3014E1-5785-40FC-AEF4-1A4AEEE4706A}" srcOrd="6" destOrd="0" presId="urn:microsoft.com/office/officeart/2008/layout/VerticalCurvedList"/>
    <dgm:cxn modelId="{5A8C9C77-846C-43DE-B79A-66C99C27B801}" type="presParOf" srcId="{CD3014E1-5785-40FC-AEF4-1A4AEEE4706A}" destId="{A346AA52-22C9-448D-8702-F558E6C573C5}" srcOrd="0" destOrd="0" presId="urn:microsoft.com/office/officeart/2008/layout/VerticalCurvedList"/>
    <dgm:cxn modelId="{017726BF-6715-4ACF-8D84-FC62DA898EE2}" type="presParOf" srcId="{7281C703-38E9-4D9C-86C8-432BC41EE860}" destId="{301787C7-089C-452F-AE98-AABA247B5E05}" srcOrd="7" destOrd="0" presId="urn:microsoft.com/office/officeart/2008/layout/VerticalCurvedList"/>
    <dgm:cxn modelId="{2BE115D0-C6DA-4C91-A1CB-1A0009157C01}" type="presParOf" srcId="{7281C703-38E9-4D9C-86C8-432BC41EE860}" destId="{EE47B0DF-EDAA-4C1B-A628-9C96FF2F42AE}" srcOrd="8" destOrd="0" presId="urn:microsoft.com/office/officeart/2008/layout/VerticalCurvedList"/>
    <dgm:cxn modelId="{DED97BC5-A09F-49C0-8ED7-AD54D4CB5866}" type="presParOf" srcId="{EE47B0DF-EDAA-4C1B-A628-9C96FF2F42AE}" destId="{CB99D865-ECAF-413A-B387-7A40EDF40F8B}" srcOrd="0" destOrd="0" presId="urn:microsoft.com/office/officeart/2008/layout/VerticalCurvedList"/>
    <dgm:cxn modelId="{E82140FF-3F93-412A-902E-6EB46F6D9BC5}" type="presParOf" srcId="{7281C703-38E9-4D9C-86C8-432BC41EE860}" destId="{81C01360-9D89-47D2-932D-6B652B1B6036}" srcOrd="9" destOrd="0" presId="urn:microsoft.com/office/officeart/2008/layout/VerticalCurvedList"/>
    <dgm:cxn modelId="{F1AFF66A-A237-4AEE-80AE-1E6D4D7928B7}" type="presParOf" srcId="{7281C703-38E9-4D9C-86C8-432BC41EE860}" destId="{98488618-449E-4BEF-BAF2-35EEB835E5B3}" srcOrd="10" destOrd="0" presId="urn:microsoft.com/office/officeart/2008/layout/VerticalCurvedList"/>
    <dgm:cxn modelId="{4F5AEB0E-E6C1-40F5-8A8A-994C56A5C943}" type="presParOf" srcId="{98488618-449E-4BEF-BAF2-35EEB835E5B3}" destId="{E39CB546-8C7F-42F6-A986-3A2D92ED3469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63509-F439-44E4-B1D3-6BCFAA63BFAA}">
      <dsp:nvSpPr>
        <dsp:cNvPr id="0" name=""/>
        <dsp:cNvSpPr/>
      </dsp:nvSpPr>
      <dsp:spPr>
        <a:xfrm>
          <a:off x="-6595351" y="-1008615"/>
          <a:ext cx="7849878" cy="7849878"/>
        </a:xfrm>
        <a:prstGeom prst="blockArc">
          <a:avLst>
            <a:gd name="adj1" fmla="val 18900000"/>
            <a:gd name="adj2" fmla="val 2700000"/>
            <a:gd name="adj3" fmla="val 275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0454-A80D-40CC-A85D-FAAC0866D018}">
      <dsp:nvSpPr>
        <dsp:cNvPr id="0" name=""/>
        <dsp:cNvSpPr/>
      </dsp:nvSpPr>
      <dsp:spPr>
        <a:xfrm>
          <a:off x="547972" y="364423"/>
          <a:ext cx="7593030" cy="729314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качества бюджетного планирования на основе муниципальных программ местного бюджета исходя из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планируемых и достигнутых результатов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972" y="364423"/>
        <a:ext cx="7593030" cy="729314"/>
      </dsp:txXfrm>
    </dsp:sp>
    <dsp:sp modelId="{AA0837E6-834C-4519-8788-AC17A8BC4135}">
      <dsp:nvSpPr>
        <dsp:cNvPr id="0" name=""/>
        <dsp:cNvSpPr/>
      </dsp:nvSpPr>
      <dsp:spPr>
        <a:xfrm>
          <a:off x="118916" y="306014"/>
          <a:ext cx="911642" cy="911642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  <dsp:sp modelId="{C8E5756C-5B44-4E4F-B4DB-32B92C575275}">
      <dsp:nvSpPr>
        <dsp:cNvPr id="0" name=""/>
        <dsp:cNvSpPr/>
      </dsp:nvSpPr>
      <dsp:spPr>
        <a:xfrm>
          <a:off x="1127635" y="1440162"/>
          <a:ext cx="7016265" cy="729314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заработной платы работникам бюджетной сферы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 соответствии с Указами Президента РФ; в связи с повышением МРОТ с  01.01.2024 года)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7635" y="1440162"/>
        <a:ext cx="7016265" cy="729314"/>
      </dsp:txXfrm>
    </dsp:sp>
    <dsp:sp modelId="{A16449D0-8918-489F-A7E6-7C1991965122}">
      <dsp:nvSpPr>
        <dsp:cNvPr id="0" name=""/>
        <dsp:cNvSpPr/>
      </dsp:nvSpPr>
      <dsp:spPr>
        <a:xfrm>
          <a:off x="593432" y="1337535"/>
          <a:ext cx="911642" cy="911642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5E08D095-2212-4623-9961-AC3F49C5A637}">
      <dsp:nvSpPr>
        <dsp:cNvPr id="0" name=""/>
        <dsp:cNvSpPr/>
      </dsp:nvSpPr>
      <dsp:spPr>
        <a:xfrm>
          <a:off x="1349723" y="2538553"/>
          <a:ext cx="6802161" cy="729314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Концентрация финансовых ресурсов на реализации приоритетных направлений государственной политики, сохранение социальной направленности бюджета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49723" y="2538553"/>
        <a:ext cx="6802161" cy="729314"/>
      </dsp:txXfrm>
    </dsp:sp>
    <dsp:sp modelId="{A346AA52-22C9-448D-8702-F558E6C573C5}">
      <dsp:nvSpPr>
        <dsp:cNvPr id="0" name=""/>
        <dsp:cNvSpPr/>
      </dsp:nvSpPr>
      <dsp:spPr>
        <a:xfrm>
          <a:off x="689924" y="2369757"/>
          <a:ext cx="911642" cy="911642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301787C7-089C-452F-AE98-AABA247B5E05}">
      <dsp:nvSpPr>
        <dsp:cNvPr id="0" name=""/>
        <dsp:cNvSpPr/>
      </dsp:nvSpPr>
      <dsp:spPr>
        <a:xfrm>
          <a:off x="1070577" y="3645288"/>
          <a:ext cx="7070425" cy="729314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действующих расходных обязательств, недопущение принятия новых расходных обязательств, не обеспеченных доходными источниками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70577" y="3645288"/>
        <a:ext cx="7070425" cy="729314"/>
      </dsp:txXfrm>
    </dsp:sp>
    <dsp:sp modelId="{CB99D865-ECAF-413A-B387-7A40EDF40F8B}">
      <dsp:nvSpPr>
        <dsp:cNvPr id="0" name=""/>
        <dsp:cNvSpPr/>
      </dsp:nvSpPr>
      <dsp:spPr>
        <a:xfrm>
          <a:off x="543064" y="3474975"/>
          <a:ext cx="911642" cy="911642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81C01360-9D89-47D2-932D-6B652B1B6036}">
      <dsp:nvSpPr>
        <dsp:cNvPr id="0" name=""/>
        <dsp:cNvSpPr/>
      </dsp:nvSpPr>
      <dsp:spPr>
        <a:xfrm>
          <a:off x="547972" y="4738909"/>
          <a:ext cx="7593030" cy="729314"/>
        </a:xfrm>
        <a:prstGeom prst="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качества финансового менеджмента в органах исполнительной власти и муниципальных учреждениях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972" y="4738909"/>
        <a:ext cx="7593030" cy="729314"/>
      </dsp:txXfrm>
    </dsp:sp>
    <dsp:sp modelId="{E39CB546-8C7F-42F6-A986-3A2D92ED3469}">
      <dsp:nvSpPr>
        <dsp:cNvPr id="0" name=""/>
        <dsp:cNvSpPr/>
      </dsp:nvSpPr>
      <dsp:spPr>
        <a:xfrm>
          <a:off x="92150" y="4647745"/>
          <a:ext cx="911642" cy="911642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0.33909</cdr:x>
      <cdr:y>0.25068</cdr:y>
    </cdr:from>
    <cdr:to>
      <cdr:x>0.64237</cdr:x>
      <cdr:y>0.71934</cdr:y>
    </cdr:to>
    <cdr:sp macro="" textlink="">
      <cdr:nvSpPr>
        <cdr:cNvPr id="17" name="Блок-схема: узел 16"/>
        <cdr:cNvSpPr/>
      </cdr:nvSpPr>
      <cdr:spPr>
        <a:xfrm xmlns:a="http://schemas.openxmlformats.org/drawingml/2006/main">
          <a:off x="2915014" y="1346890"/>
          <a:ext cx="2607196" cy="2518105"/>
        </a:xfrm>
        <a:prstGeom xmlns:a="http://schemas.openxmlformats.org/drawingml/2006/main" prst="flowChartConnector">
          <a:avLst/>
        </a:prstGeom>
      </cdr:spPr>
      <cdr:style>
        <a:lnRef xmlns:a="http://schemas.openxmlformats.org/drawingml/2006/main" idx="0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3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0.38853</cdr:x>
      <cdr:y>0.39378</cdr:y>
    </cdr:from>
    <cdr:to>
      <cdr:x>0.59794</cdr:x>
      <cdr:y>0.6145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40080" y="2115775"/>
          <a:ext cx="1800200" cy="1185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372694,5</a:t>
          </a:r>
        </a:p>
        <a:p xmlns:a="http://schemas.openxmlformats.org/drawingml/2006/main">
          <a:pPr algn="ctr"/>
          <a:r>
            <a: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100%</a:t>
          </a:r>
          <a:endParaRPr lang="ru-RU" sz="2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0.77774</cdr:x>
      <cdr:y>0.05996</cdr:y>
    </cdr:from>
    <cdr:to>
      <cdr:x>0.98266</cdr:x>
      <cdr:y>0.29083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6832460" y="332428"/>
          <a:ext cx="1800217" cy="128008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</cdr:spPr>
      <cdr:style>
        <a:lnRef xmlns:a="http://schemas.openxmlformats.org/drawingml/2006/main" idx="0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3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 </a:t>
          </a:r>
        </a:p>
      </cdr:txBody>
    </cdr:sp>
  </cdr:relSizeAnchor>
  <cdr:relSizeAnchor xmlns:cdr="http://schemas.openxmlformats.org/drawingml/2006/chartDrawing">
    <cdr:from>
      <cdr:x>0</cdr:x>
      <cdr:y>0.00494</cdr:y>
    </cdr:from>
    <cdr:to>
      <cdr:x>0.2377</cdr:x>
      <cdr:y>0.22572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-263933" y="27395"/>
          <a:ext cx="2088232" cy="122413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/>
      </cdr:spPr>
      <cdr:style>
        <a:lnRef xmlns:a="http://schemas.openxmlformats.org/drawingml/2006/main" idx="0">
          <a:schemeClr val="accent4"/>
        </a:lnRef>
        <a:fillRef xmlns:a="http://schemas.openxmlformats.org/drawingml/2006/main" idx="3">
          <a:schemeClr val="accent4"/>
        </a:fillRef>
        <a:effectRef xmlns:a="http://schemas.openxmlformats.org/drawingml/2006/main" idx="3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</a:t>
          </a:r>
        </a:p>
        <a:p xmlns:a="http://schemas.openxmlformats.org/drawingml/2006/main"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0.80415</cdr:x>
      <cdr:y>0.68702</cdr:y>
    </cdr:from>
    <cdr:to>
      <cdr:x>0.98843</cdr:x>
      <cdr:y>0.95112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6912997" y="3691375"/>
          <a:ext cx="1584176" cy="141900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50000"/>
          </a:schemeClr>
        </a:solidFill>
        <a:ln xmlns:a="http://schemas.openxmlformats.org/drawingml/2006/main"/>
      </cdr:spPr>
      <cdr:style>
        <a:lnRef xmlns:a="http://schemas.openxmlformats.org/drawingml/2006/main" idx="0">
          <a:schemeClr val="accent3"/>
        </a:lnRef>
        <a:fillRef xmlns:a="http://schemas.openxmlformats.org/drawingml/2006/main" idx="3">
          <a:schemeClr val="accent3"/>
        </a:fillRef>
        <a:effectRef xmlns:a="http://schemas.openxmlformats.org/drawingml/2006/main" idx="3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 </a:t>
          </a:r>
        </a:p>
      </cdr:txBody>
    </cdr:sp>
  </cdr:relSizeAnchor>
  <cdr:relSizeAnchor xmlns:cdr="http://schemas.openxmlformats.org/drawingml/2006/chartDrawing">
    <cdr:from>
      <cdr:x>0.81463</cdr:x>
      <cdr:y>0.74827</cdr:y>
    </cdr:from>
    <cdr:to>
      <cdr:x>0.91487</cdr:x>
      <cdr:y>0.86516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156504" y="4148852"/>
          <a:ext cx="880606" cy="648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0.00485</cdr:x>
      <cdr:y>0.72151</cdr:y>
    </cdr:from>
    <cdr:to>
      <cdr:x>0.23436</cdr:x>
      <cdr:y>0.98125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2618" y="4000470"/>
          <a:ext cx="2016224" cy="1440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0.67333</cdr:x>
      <cdr:y>0.12888</cdr:y>
    </cdr:from>
    <cdr:to>
      <cdr:x>0.79824</cdr:x>
      <cdr:y>0.20281</cdr:y>
    </cdr:to>
    <cdr:cxnSp macro="">
      <cdr:nvCxnSpPr>
        <cdr:cNvPr id="24" name="Соединительная линия уступом 23"/>
        <cdr:cNvCxnSpPr/>
      </cdr:nvCxnSpPr>
      <cdr:spPr>
        <a:xfrm xmlns:a="http://schemas.openxmlformats.org/drawingml/2006/main">
          <a:off x="5788352" y="692468"/>
          <a:ext cx="1073849" cy="397228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 w="28575">
          <a:solidFill>
            <a:schemeClr val="accent3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1.78043E-7</cdr:y>
    </cdr:from>
    <cdr:to>
      <cdr:x>1</cdr:x>
      <cdr:y>1</cdr:y>
    </cdr:to>
    <cdr:sp macro="" textlink="">
      <cdr:nvSpPr>
        <cdr:cNvPr id="6" name="Rectangle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"/>
          <a:ext cx="8280920" cy="561662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>
          <a:noFill/>
        </a:ln>
      </cdr:spPr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just"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Муниципальная программа «Развитие системы образования в Краснохолмском муниципальном округе Тверской области на 2021-2026 годы» (ответственный исполнитель  - заведующий Отделом образования Администрации округа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Н.В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Шадеркова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 xmlns:a="http://schemas.openxmlformats.org/drawingml/2006/main">
          <a:pPr algn="just"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Муниципальная программа «Развитие культуры и спорта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заведующий Отделом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культуры, спорта и по делам молодежи  Администрации округа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Т.В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b="1" kern="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Дрожженикова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Муниципальная программа «Реализация молодежной политики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заведующий Отделом культуры, спорта и по делам молодежи  Администрации округа Т.В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b="1" kern="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Дрожженикова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just"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Муниципальная программа «Формирование благоприятного социального климата для  населения Краснохолмского муниципального  округа Тверской области на 2021-2026 годы»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заместитель Главы Администрации округа по социальным вопросам С.Н. </a:t>
          </a:r>
          <a:r>
            <a:rPr lang="ru-RU" b="1" kern="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Валинкина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just"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5. Муниципальная </a:t>
          </a:r>
          <a:r>
            <a: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программа «Муниципальное управление и развитие гражданского общества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управляющий делами, руководитель аппарата Администрации округа В.А. Иванов)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6. Муниципальная программа «Обеспечение правопорядка и безопасности населения  Краснохолмского муниципального округа Тверской области на 2021-2026 годы»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управляющий делами, руководитель аппарата Администрации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округа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В.А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Иванов)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7. Муниципальная программа «Развитие экономики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заведующий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отделом экономики и инвестиций Администрации округа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Г.В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Точилина)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8. Муниципальная программа «Развитие сферы транспорта и дорожного хозяйства в Краснохолмском муниципальном округе Тверской области на 2021-2026 годы»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первый заместитель Главы Администрации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округа </a:t>
          </a:r>
          <a:endParaRPr lang="ru-RU" b="1" kern="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Н.А. Исаков)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9. Муниципальная программа «Управление общественными финансами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заведующий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Финансовым отделом Администрации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округа </a:t>
          </a:r>
          <a:endParaRPr lang="ru-RU" b="1" kern="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И.Ю. Мартынова)</a:t>
          </a: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10. Муниципальная программа «Управление имуществом и земельными ресурсами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председатель комитета по управлению имуществом и земельными ресурсами Администрации округа Л.С. Чернова)</a:t>
          </a: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11. Муниципальная программа «Развитие жилищно-коммунального хозяйства в  Краснохолмском муниципальном округе Тверской области на 2021-2026 годы»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заведующий отделом ЖКХ и развития территорий Администрации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округа С.А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Павлов)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12.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 Муниципальная программа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«Формирование современной городской среды в Краснохолмском муниципальном округе Тверской области на 2021-2026 годы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dirty="0">
              <a:solidFill>
                <a:srgbClr val="000000"/>
              </a:solidFill>
              <a:latin typeface="Times New Roman"/>
            </a:rPr>
            <a:t>(ответственный исполнитель  - </a:t>
          </a:r>
          <a:r>
            <a:rPr lang="ru-RU" b="1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заведующий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отделом ЖКХ и развития территорий Администрации округа С.А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Павлов)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endParaRPr lang="ru-RU" sz="1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0.21733</cdr:x>
      <cdr:y>0.90881</cdr:y>
    </cdr:from>
    <cdr:to>
      <cdr:x>0.86382</cdr:x>
      <cdr:y>0.98467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504950" y="3765550"/>
          <a:ext cx="4476750" cy="31432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ysClr val="windowText" lastClr="000000"/>
              </a:solidFill>
            </a:rPr>
            <a:t>ВСЕГО по муниципальным программам: 372 899,5 тыс.руб.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6411"/>
          </a:xfrm>
          <a:prstGeom prst="rect">
            <a:avLst/>
          </a:prstGeom>
        </p:spPr>
        <p:txBody>
          <a:bodyPr vert="horz" lIns="90990" tIns="45496" rIns="90990" bIns="4549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411"/>
          </a:xfrm>
          <a:prstGeom prst="rect">
            <a:avLst/>
          </a:prstGeom>
        </p:spPr>
        <p:txBody>
          <a:bodyPr vert="horz" lIns="90990" tIns="45496" rIns="90990" bIns="45496" rtlCol="0"/>
          <a:lstStyle>
            <a:lvl1pPr algn="r">
              <a:defRPr sz="1200"/>
            </a:lvl1pPr>
          </a:lstStyle>
          <a:p>
            <a:fld id="{4C032FD2-FCD1-4BED-9D18-FB435FAE2209}" type="datetimeFigureOut">
              <a:rPr lang="ru-RU" smtClean="0"/>
              <a:pPr/>
              <a:t>21.12.2023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0" tIns="45496" rIns="90990" bIns="4549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0990" tIns="45496" rIns="90990" bIns="4549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0990" tIns="45496" rIns="90990" bIns="4549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6411"/>
          </a:xfrm>
          <a:prstGeom prst="rect">
            <a:avLst/>
          </a:prstGeom>
        </p:spPr>
        <p:txBody>
          <a:bodyPr vert="horz" lIns="90990" tIns="45496" rIns="90990" bIns="45496" rtlCol="0" anchor="b"/>
          <a:lstStyle>
            <a:lvl1pPr algn="r">
              <a:defRPr sz="1200"/>
            </a:lvl1pPr>
          </a:lstStyle>
          <a:p>
            <a:fld id="{F4F1DC1A-981F-47DF-9BE6-2F35D60C005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07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011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8040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2077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6111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0145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4174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8203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2231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03691" y="9366432"/>
            <a:ext cx="2908423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21" tIns="45911" rIns="91821" bIns="45911" anchor="b"/>
          <a:lstStyle/>
          <a:p>
            <a:pPr algn="r" defTabSz="904606"/>
            <a:fld id="{74800EC0-F4D7-436E-BD8E-C66683A386E6}" type="slidenum">
              <a:rPr lang="ru-RU" sz="1200"/>
              <a:pPr algn="r" defTabSz="904606"/>
              <a:t>1</a:t>
            </a:fld>
            <a:endParaRPr lang="ru-RU" sz="1200" dirty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2950"/>
            <a:ext cx="4927600" cy="36957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629" y="4685579"/>
            <a:ext cx="5369998" cy="4433241"/>
          </a:xfrm>
          <a:noFill/>
          <a:ln/>
        </p:spPr>
        <p:txBody>
          <a:bodyPr lIns="91821" tIns="45911" rIns="91821" bIns="45911"/>
          <a:lstStyle/>
          <a:p>
            <a:pPr eaLnBrk="1" hangingPunct="1"/>
            <a:endParaRPr lang="en-US" dirty="0" smtClean="0">
              <a:latin typeface="Arial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12312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EE8A07-A3CB-4166-AFAA-0F97B7401594}" type="slidenum">
              <a:rPr lang="ru-RU" smtClean="0">
                <a:solidFill>
                  <a:srgbClr val="000000"/>
                </a:solidFill>
              </a:rPr>
              <a:pPr/>
              <a:t>12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841330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13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14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15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16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17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92175" y="741363"/>
            <a:ext cx="4929188" cy="3697287"/>
          </a:xfrm>
          <a:ln/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>
          <a:xfrm>
            <a:off x="672628" y="4685584"/>
            <a:ext cx="5369998" cy="4434818"/>
          </a:xfrm>
          <a:noFill/>
          <a:ln/>
        </p:spPr>
        <p:txBody>
          <a:bodyPr lIns="92101" tIns="46052" rIns="92101" bIns="46052"/>
          <a:lstStyle/>
          <a:p>
            <a:endParaRPr lang="ru-RU" dirty="0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28675" name="Номер слайда 3"/>
          <p:cNvSpPr txBox="1">
            <a:spLocks noGrp="1"/>
          </p:cNvSpPr>
          <p:nvPr/>
        </p:nvSpPr>
        <p:spPr bwMode="auto">
          <a:xfrm>
            <a:off x="3803691" y="9366431"/>
            <a:ext cx="2908423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01" tIns="46052" rIns="92101" bIns="46052" anchor="b"/>
          <a:lstStyle/>
          <a:p>
            <a:pPr algn="r" defTabSz="907501"/>
            <a:fld id="{639A7A92-E469-4919-8059-908D77C81884}" type="slidenum">
              <a:rPr lang="ru-RU" sz="1200">
                <a:solidFill>
                  <a:prstClr val="black"/>
                </a:solidFill>
              </a:rPr>
              <a:pPr algn="r" defTabSz="907501"/>
              <a:t>2</a:t>
            </a:fld>
            <a:endParaRPr lang="ru-RU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75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EE8A07-A3CB-4166-AFAA-0F97B7401594}" type="slidenum">
              <a:rPr lang="ru-RU" smtClean="0">
                <a:solidFill>
                  <a:srgbClr val="000000"/>
                </a:solidFill>
              </a:rPr>
              <a:pPr/>
              <a:t>3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41363"/>
            <a:ext cx="4933950" cy="37020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58343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AF30A4-D775-4268-8839-336F2C9CE08F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  <p:sp>
        <p:nvSpPr>
          <p:cNvPr id="3758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5988" y="746125"/>
            <a:ext cx="4954587" cy="37163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79934" y="4709085"/>
            <a:ext cx="5428313" cy="4461994"/>
          </a:xfrm>
          <a:noFill/>
        </p:spPr>
        <p:txBody>
          <a:bodyPr wrap="square" lIns="92508" tIns="46254" rIns="92508" bIns="462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375812" name="Номер слайда 3"/>
          <p:cNvSpPr txBox="1">
            <a:spLocks noGrp="1"/>
          </p:cNvSpPr>
          <p:nvPr/>
        </p:nvSpPr>
        <p:spPr bwMode="auto">
          <a:xfrm>
            <a:off x="3844995" y="9418174"/>
            <a:ext cx="2940007" cy="49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08" tIns="46254" rIns="92508" bIns="46254" anchor="b"/>
          <a:lstStyle/>
          <a:p>
            <a:pPr algn="r" defTabSz="914455" fontAlgn="base">
              <a:spcBef>
                <a:spcPct val="0"/>
              </a:spcBef>
              <a:spcAft>
                <a:spcPct val="0"/>
              </a:spcAft>
            </a:pPr>
            <a:fld id="{51CAD470-D033-446F-9A06-C2079AF4FD13}" type="slidenum">
              <a:rPr lang="ru-RU" altLang="ru-RU" sz="1200">
                <a:solidFill>
                  <a:srgbClr val="000000"/>
                </a:solidFill>
                <a:latin typeface="Arial" charset="0"/>
                <a:cs typeface="Arial" charset="0"/>
              </a:rPr>
              <a:pPr algn="r" defTabSz="914455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 sz="12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74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92175" y="739775"/>
            <a:ext cx="4929188" cy="3697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1DC1A-981F-47DF-9BE6-2F35D60C0057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24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1DC1A-981F-47DF-9BE6-2F35D60C0057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58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E3CBF3C-A08E-4CBC-A964-1907567F6A70}" type="slidenum">
              <a:rPr lang="ru-RU" altLang="ru-RU"/>
              <a:pPr algn="r" eaLnBrk="1" hangingPunct="1">
                <a:spcBef>
                  <a:spcPct val="0"/>
                </a:spcBef>
              </a:pPr>
              <a:t>7</a:t>
            </a:fld>
            <a:endParaRPr lang="ru-RU" altLang="ru-RU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EE8A07-A3CB-4166-AFAA-0F97B7401594}" type="slidenum">
              <a:rPr lang="ru-RU" smtClean="0">
                <a:solidFill>
                  <a:srgbClr val="000000"/>
                </a:solidFill>
              </a:rPr>
              <a:pPr/>
              <a:t>8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84133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EE8A07-A3CB-4166-AFAA-0F97B7401594}" type="slidenum">
              <a:rPr lang="ru-RU" smtClean="0">
                <a:solidFill>
                  <a:srgbClr val="000000"/>
                </a:solidFill>
              </a:rPr>
              <a:pPr/>
              <a:t>9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84133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3AC59-2CC1-4A01-94BA-32FDA2E1C2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21.12.2023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071A1-AA2C-475C-8539-80E19337AE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6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EFBF-3A22-46CA-A24A-BD9DCBD2B1B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21.12.2023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7031-1930-4E7F-AF94-1D5581A7427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91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6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6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2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7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2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3D9A-18FC-41BD-AF69-963819D3ED7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21.12.2023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FDB-9BE9-40C2-9D6F-7E80D9AFB2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9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70AD4-860B-4943-9344-1AC256D6F35B}" type="datetime1">
              <a:rPr lang="ru-RU" altLang="ru-RU" smtClean="0"/>
              <a:t>21.12.2023</a:t>
            </a:fld>
            <a:endParaRPr lang="ru-RU" alt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1ABFA-7AEB-40D5-88A4-A5161857D4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0587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802" tIns="45430" rIns="90802" bIns="454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802" tIns="45430" rIns="90802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08"/>
            <a:ext cx="2133600" cy="365125"/>
          </a:xfrm>
          <a:prstGeom prst="rect">
            <a:avLst/>
          </a:prstGeom>
        </p:spPr>
        <p:txBody>
          <a:bodyPr vert="horz" lIns="90802" tIns="45430" rIns="90802" bIns="4543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D190CC-6892-461E-AB3D-04BD4B1E48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21.12.2023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08"/>
            <a:ext cx="2895600" cy="365125"/>
          </a:xfrm>
          <a:prstGeom prst="rect">
            <a:avLst/>
          </a:prstGeom>
        </p:spPr>
        <p:txBody>
          <a:bodyPr vert="horz" lIns="90802" tIns="45430" rIns="90802" bIns="4543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08"/>
            <a:ext cx="2133600" cy="365125"/>
          </a:xfrm>
          <a:prstGeom prst="rect">
            <a:avLst/>
          </a:prstGeom>
        </p:spPr>
        <p:txBody>
          <a:bodyPr vert="horz" lIns="90802" tIns="45430" rIns="90802" bIns="4543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7C85F2-EBCE-4268-A45B-E1F619DAA0E9}" type="slidenum">
              <a:rPr lang="ru-RU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96" r:id="rId2"/>
    <p:sldLayoutId id="2147483797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40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0804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620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161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0522" indent="-340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7797" indent="-2837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5069" indent="-22700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9099" indent="-22700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3134" indent="-22700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7165" indent="-227006" algn="l" defTabSz="9080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1187" indent="-227006" algn="l" defTabSz="9080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05213" indent="-227006" algn="l" defTabSz="9080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59248" indent="-227006" algn="l" defTabSz="9080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11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040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2077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6111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0145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4174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8203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2231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6974" y="274411"/>
            <a:ext cx="823005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6974" y="1599973"/>
            <a:ext cx="8230054" cy="452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6974" y="6356804"/>
            <a:ext cx="213405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l" defTabSz="913837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4E718D-6BB8-43AC-830B-40C7D57A8A7E}" type="datetime1">
              <a:rPr lang="ru-RU" altLang="ru-RU" smtClean="0">
                <a:latin typeface="Arial" charset="0"/>
                <a:cs typeface="Arial" charset="0"/>
              </a:rPr>
              <a:t>21.12.2023</a:t>
            </a:fld>
            <a:endParaRPr lang="ru-RU" altLang="ru-RU" dirty="0"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3974" y="6356804"/>
            <a:ext cx="289605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defTabSz="913837">
              <a:defRPr sz="1200" smtClean="0">
                <a:solidFill>
                  <a:srgbClr val="898989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dirty="0"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2974" y="6356804"/>
            <a:ext cx="213405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defTabSz="913837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107DBA-97EC-449A-9A2E-73DD6F7AAC4B}" type="slidenum">
              <a:rPr lang="ru-RU" alt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dirty="0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p:hf hdr="0" ftr="0" dt="0"/>
  <p:txStyles>
    <p:titleStyle>
      <a:lvl1pPr algn="ctr" defTabSz="913837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383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383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383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383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326532" algn="ctr" defTabSz="91383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653064" algn="ctr" defTabSz="91383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979597" algn="ctr" defTabSz="91383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306129" algn="ctr" defTabSz="91383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405" indent="-342405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34" indent="-285716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9026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82" indent="-227893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00" indent="-227893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95927" indent="-163266" algn="l" defTabSz="65306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2460" indent="-163266" algn="l" defTabSz="65306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48992" indent="-163266" algn="l" defTabSz="65306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75524" indent="-163266" algn="l" defTabSz="65306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6532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3064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9597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6129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661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193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726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2258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" y="9557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Прямоугольник 12"/>
          <p:cNvSpPr>
            <a:spLocks noChangeArrowheads="1"/>
          </p:cNvSpPr>
          <p:nvPr/>
        </p:nvSpPr>
        <p:spPr bwMode="auto">
          <a:xfrm>
            <a:off x="236547" y="1926273"/>
            <a:ext cx="8651875" cy="181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02" tIns="45430" rIns="90802" bIns="45430">
            <a:spAutoFit/>
          </a:bodyPr>
          <a:lstStyle/>
          <a:p>
            <a:pPr algn="ctr"/>
            <a:r>
              <a:rPr lang="ru-RU" sz="2800" b="1" u="sng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2800" b="1" u="sng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endParaRPr lang="ru-RU" sz="2800" b="1" u="sng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u="sng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Краснохолмского муниципального округа </a:t>
            </a:r>
          </a:p>
          <a:p>
            <a:pPr algn="ctr"/>
            <a:r>
              <a:rPr lang="ru-RU" sz="2800" b="1" u="sng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Тверской области на 2024 год и на плановый период 2025 и 2026 годов</a:t>
            </a:r>
            <a:endParaRPr lang="ru-RU" sz="2800" b="1" u="sng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8824" y="4602712"/>
            <a:ext cx="8314835" cy="1199743"/>
          </a:xfrm>
          <a:prstGeom prst="rect">
            <a:avLst/>
          </a:prstGeom>
        </p:spPr>
        <p:txBody>
          <a:bodyPr wrap="square" lIns="90802" tIns="45430" rIns="90802" bIns="45430">
            <a:spAutoFit/>
          </a:bodyPr>
          <a:lstStyle/>
          <a:p>
            <a:pPr lvl="0" algn="ctr"/>
            <a:r>
              <a:rPr lang="ru-RU" altLang="ru-RU" sz="2400" i="1" u="sng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Докладчик</a:t>
            </a:r>
            <a:r>
              <a:rPr lang="ru-RU" altLang="ru-RU" sz="2400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altLang="ru-RU" sz="2400" b="1" i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400" b="1" dirty="0" err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И.Ю.Мартынова</a:t>
            </a:r>
            <a:r>
              <a:rPr lang="ru-RU" altLang="ru-RU" sz="24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altLang="ru-RU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заместитель главы администрации округа по финансам и экономике, </a:t>
            </a:r>
          </a:p>
          <a:p>
            <a:pPr lvl="0" algn="ctr"/>
            <a:r>
              <a:rPr lang="ru-RU" altLang="ru-RU" sz="2400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заведующий финансовым отделом</a:t>
            </a:r>
            <a:endParaRPr lang="ru-RU" alt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332893" y="-40021"/>
            <a:ext cx="7441826" cy="7688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0802" tIns="45430" rIns="90802" bIns="45430">
            <a:spAutoFit/>
          </a:bodyPr>
          <a:lstStyle/>
          <a:p>
            <a:pPr algn="ctr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отдел Администрации </a:t>
            </a:r>
          </a:p>
          <a:p>
            <a:pPr algn="ctr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48" y="0"/>
            <a:ext cx="740728" cy="910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5259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5" descr="2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744"/>
            <a:ext cx="9144000" cy="91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2"/>
          <p:cNvSpPr>
            <a:spLocks noChangeArrowheads="1"/>
          </p:cNvSpPr>
          <p:nvPr/>
        </p:nvSpPr>
        <p:spPr bwMode="auto">
          <a:xfrm>
            <a:off x="958255" y="4360"/>
            <a:ext cx="8212136" cy="64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802" tIns="45430" rIns="90802" bIns="45430">
            <a:spAutoFit/>
          </a:bodyPr>
          <a:lstStyle/>
          <a:p>
            <a:pPr algn="ctr" defTabSz="914400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</a:t>
            </a:r>
          </a:p>
          <a:p>
            <a:pPr algn="ctr" defTabSz="914400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на 2021-2026 годы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5" descr="2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-26107" y="-1"/>
            <a:ext cx="1501763" cy="90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8592" y="6432467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dirty="0" smtClean="0">
              <a:solidFill>
                <a:prstClr val="white">
                  <a:lumMod val="50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</a:t>
            </a:r>
            <a:endParaRPr lang="ru-RU" dirty="0"/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618313"/>
              </p:ext>
            </p:extLst>
          </p:nvPr>
        </p:nvGraphicFramePr>
        <p:xfrm>
          <a:off x="251521" y="966677"/>
          <a:ext cx="8640960" cy="563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277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864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5" descr="2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744"/>
            <a:ext cx="9144000" cy="91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2"/>
          <p:cNvSpPr>
            <a:spLocks noChangeArrowheads="1"/>
          </p:cNvSpPr>
          <p:nvPr/>
        </p:nvSpPr>
        <p:spPr bwMode="auto">
          <a:xfrm>
            <a:off x="1068064" y="-9517"/>
            <a:ext cx="8075936" cy="64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802" tIns="45430" rIns="90802" bIns="45430">
            <a:spAutoFit/>
          </a:bodyPr>
          <a:lstStyle/>
          <a:p>
            <a:pPr algn="ctr" defTabSz="914400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</a:t>
            </a:r>
          </a:p>
          <a:p>
            <a:pPr algn="ctr" defTabSz="914400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в 2024 году, тыс. руб.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5" descr="2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-26107" y="-1"/>
            <a:ext cx="1680890" cy="90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8592" y="6432467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dirty="0" smtClean="0">
              <a:solidFill>
                <a:prstClr val="white">
                  <a:lumMod val="50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5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277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811203"/>
              </p:ext>
            </p:extLst>
          </p:nvPr>
        </p:nvGraphicFramePr>
        <p:xfrm>
          <a:off x="827583" y="4797152"/>
          <a:ext cx="7776864" cy="1595988"/>
        </p:xfrm>
        <a:graphic>
          <a:graphicData uri="http://schemas.openxmlformats.org/drawingml/2006/table">
            <a:tbl>
              <a:tblPr/>
              <a:tblGrid>
                <a:gridCol w="1199108"/>
                <a:gridCol w="799904"/>
                <a:gridCol w="1174858"/>
                <a:gridCol w="799904"/>
                <a:gridCol w="974881"/>
                <a:gridCol w="1012378"/>
                <a:gridCol w="799904"/>
                <a:gridCol w="1015927"/>
              </a:tblGrid>
              <a:tr h="266700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2024 года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626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представительных органов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372899,5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858,6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373858,1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5887936"/>
              </p:ext>
            </p:extLst>
          </p:nvPr>
        </p:nvGraphicFramePr>
        <p:xfrm>
          <a:off x="1187624" y="966676"/>
          <a:ext cx="6984776" cy="3686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139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1187624" y="12730"/>
            <a:ext cx="7956376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914400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местного </a:t>
            </a:r>
            <a:r>
              <a:rPr 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муниципальных программ Краснохолмского муниципального округа Тверской области в 2024 году, тыс</a:t>
            </a:r>
            <a:r>
              <a:rPr 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</p:txBody>
      </p:sp>
      <p:pic>
        <p:nvPicPr>
          <p:cNvPr id="16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403648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62478" y="6381750"/>
            <a:ext cx="381521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dirty="0" smtClean="0">
              <a:solidFill>
                <a:prstClr val="white">
                  <a:lumMod val="50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014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302603"/>
              </p:ext>
            </p:extLst>
          </p:nvPr>
        </p:nvGraphicFramePr>
        <p:xfrm>
          <a:off x="323528" y="950414"/>
          <a:ext cx="8496944" cy="5550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8622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0" y="1588"/>
            <a:ext cx="9144000" cy="979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82452" y="-48747"/>
            <a:ext cx="75956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«Развитие системы образования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Краснохолмском муниципальном округе  Тверской </a:t>
            </a:r>
            <a:r>
              <a:rPr lang="ru-RU" alt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endParaRPr lang="ru-RU" altLang="ru-RU" sz="16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2021-2026 годы»,  тыс. руб. </a:t>
            </a:r>
            <a:endParaRPr lang="ru-RU" alt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101" y="949403"/>
            <a:ext cx="9001000" cy="49244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srgbClr val="0000CC"/>
                </a:solidFill>
                <a:latin typeface="Times New Roman"/>
                <a:ea typeface="Calibri"/>
              </a:rPr>
              <a:t>В </a:t>
            </a:r>
            <a:r>
              <a:rPr lang="ru-RU" sz="1200" b="1" dirty="0" smtClean="0">
                <a:solidFill>
                  <a:srgbClr val="0000CC"/>
                </a:solidFill>
                <a:latin typeface="Times New Roman"/>
                <a:ea typeface="Calibri"/>
              </a:rPr>
              <a:t>2024 ГОДУ В РАМКАХ РЕАЛИЗАЦИИ МУНИЦИПАЛЬНОЙ ПРОГРАММЫ ПРЕДУСМОТРЕНЫ СЛЕДУЮЩИЕ ОСНОВНЫЕ НАПРАВЛЕНИЯ РАСХОДОВАНИЯ БЮДЖЕТНЫХ СРЕДСТВ </a:t>
            </a:r>
            <a:r>
              <a:rPr lang="ru-RU" sz="1400" b="1" dirty="0" smtClean="0">
                <a:latin typeface="Times New Roman"/>
                <a:ea typeface="Calibri"/>
              </a:rPr>
              <a:t>169 202,9 тыс. руб</a:t>
            </a:r>
            <a:r>
              <a:rPr lang="ru-RU" sz="1400" b="1" dirty="0" smtClean="0">
                <a:solidFill>
                  <a:srgbClr val="0000CC"/>
                </a:solidFill>
                <a:latin typeface="Times New Roman"/>
                <a:ea typeface="Calibri"/>
              </a:rPr>
              <a:t>.:</a:t>
            </a:r>
            <a:endParaRPr lang="ru-RU" sz="1400" b="1" dirty="0">
              <a:solidFill>
                <a:srgbClr val="0000CC"/>
              </a:solidFill>
              <a:latin typeface="Times New Roman"/>
              <a:ea typeface="Calibri"/>
            </a:endParaRPr>
          </a:p>
        </p:txBody>
      </p:sp>
      <p:pic>
        <p:nvPicPr>
          <p:cNvPr id="23" name="Рисунок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4322"/>
            <a:ext cx="1163950" cy="242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Полилиния 26"/>
          <p:cNvSpPr/>
          <p:nvPr/>
        </p:nvSpPr>
        <p:spPr>
          <a:xfrm>
            <a:off x="1303062" y="3727759"/>
            <a:ext cx="7560244" cy="435821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С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убвенция на компенсацию расходов на коммунальные услуги педагогическим работникам, проживающим и работающим в сельской местности (средства областного бюджета) </a:t>
            </a:r>
            <a:r>
              <a:rPr lang="ru-RU" alt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</a:t>
            </a:r>
            <a:r>
              <a:rPr lang="ru-RU" alt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234,0 тыс. </a:t>
            </a:r>
            <a:r>
              <a:rPr lang="ru-RU" alt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руб.</a:t>
            </a:r>
            <a:r>
              <a:rPr lang="ru-RU" alt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1282452" y="4168229"/>
            <a:ext cx="7580854" cy="445118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С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убвенция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на компенсацию части родительской платы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за присмотр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и уход за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ребенком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в дошкольных образовательных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организациях (средства областного бюджета) 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1753,1 тыс.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руб.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849986" y="1628800"/>
            <a:ext cx="8053744" cy="580306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solidFill>
            <a:srgbClr val="FF9999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Обеспечение предоставления общего (в том числе дошкольного) и дополнительного образования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156 139,7 тыс. руб.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1251264" y="4613347"/>
            <a:ext cx="7593032" cy="673151"/>
          </a:xfrm>
          <a:custGeom>
            <a:avLst/>
            <a:gdLst>
              <a:gd name="connsiteX0" fmla="*/ 0 w 7632848"/>
              <a:gd name="connsiteY0" fmla="*/ 179385 h 1076288"/>
              <a:gd name="connsiteX1" fmla="*/ 179385 w 7632848"/>
              <a:gd name="connsiteY1" fmla="*/ 0 h 1076288"/>
              <a:gd name="connsiteX2" fmla="*/ 7453463 w 7632848"/>
              <a:gd name="connsiteY2" fmla="*/ 0 h 1076288"/>
              <a:gd name="connsiteX3" fmla="*/ 7632848 w 7632848"/>
              <a:gd name="connsiteY3" fmla="*/ 179385 h 1076288"/>
              <a:gd name="connsiteX4" fmla="*/ 7632848 w 7632848"/>
              <a:gd name="connsiteY4" fmla="*/ 896903 h 1076288"/>
              <a:gd name="connsiteX5" fmla="*/ 7453463 w 7632848"/>
              <a:gd name="connsiteY5" fmla="*/ 1076288 h 1076288"/>
              <a:gd name="connsiteX6" fmla="*/ 179385 w 7632848"/>
              <a:gd name="connsiteY6" fmla="*/ 1076288 h 1076288"/>
              <a:gd name="connsiteX7" fmla="*/ 0 w 7632848"/>
              <a:gd name="connsiteY7" fmla="*/ 896903 h 1076288"/>
              <a:gd name="connsiteX8" fmla="*/ 0 w 7632848"/>
              <a:gd name="connsiteY8" fmla="*/ 179385 h 107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1076288">
                <a:moveTo>
                  <a:pt x="0" y="179385"/>
                </a:moveTo>
                <a:cubicBezTo>
                  <a:pt x="0" y="80313"/>
                  <a:pt x="80313" y="0"/>
                  <a:pt x="179385" y="0"/>
                </a:cubicBezTo>
                <a:lnTo>
                  <a:pt x="7453463" y="0"/>
                </a:lnTo>
                <a:cubicBezTo>
                  <a:pt x="7552535" y="0"/>
                  <a:pt x="7632848" y="80313"/>
                  <a:pt x="7632848" y="179385"/>
                </a:cubicBezTo>
                <a:lnTo>
                  <a:pt x="7632848" y="896903"/>
                </a:lnTo>
                <a:cubicBezTo>
                  <a:pt x="7632848" y="995975"/>
                  <a:pt x="7552535" y="1076288"/>
                  <a:pt x="7453463" y="1076288"/>
                </a:cubicBezTo>
                <a:lnTo>
                  <a:pt x="179385" y="1076288"/>
                </a:lnTo>
                <a:cubicBezTo>
                  <a:pt x="80313" y="1076288"/>
                  <a:pt x="0" y="995975"/>
                  <a:pt x="0" y="896903"/>
                </a:cubicBezTo>
                <a:lnTo>
                  <a:pt x="0" y="179385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24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8260" tIns="98260" rIns="98260" bIns="98260" spcCol="1270" anchor="ctr"/>
          <a:lstStyle/>
          <a:p>
            <a:pPr defTabSz="533400" fontAlgn="base">
              <a:spcBef>
                <a:spcPct val="0"/>
              </a:spcBef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беспечение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подвоза учащихся к месту обучения и обратно 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6 752,6 тыс.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руб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.</a:t>
            </a:r>
          </a:p>
          <a:p>
            <a:pPr defTabSz="533400" fontAlgn="base">
              <a:spcBef>
                <a:spcPct val="0"/>
              </a:spcBef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(из них средства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местного бюджета  4 979,4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тыс. руб.)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66" y="116632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олилиния 15"/>
          <p:cNvSpPr/>
          <p:nvPr/>
        </p:nvSpPr>
        <p:spPr>
          <a:xfrm>
            <a:off x="1098963" y="2217878"/>
            <a:ext cx="7779098" cy="492010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беспечение  учащихся младших классов горячим питанием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 3 894,6 тыс. руб.                                                              (из них  средства местного бюджета – 389,5 тыс.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уб.)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1189769" y="2709888"/>
            <a:ext cx="7665999" cy="506945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spcBef>
                <a:spcPct val="0"/>
              </a:spcBef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На повышение заработной платы педагогическим работникам дополнительного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образования 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8 460,1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тыс. руб. (из них  средства местного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бюджет – 196,2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тыс. руб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.)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1304156" y="3216833"/>
            <a:ext cx="7559150" cy="510926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Организация отдыха детей в каникулярное время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806,7 тыс. руб.                                                                               (из них средства местного бюджета – 304,7 тыс. руб.)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1251264" y="5286498"/>
            <a:ext cx="7593032" cy="590774"/>
          </a:xfrm>
          <a:custGeom>
            <a:avLst/>
            <a:gdLst>
              <a:gd name="connsiteX0" fmla="*/ 0 w 7632848"/>
              <a:gd name="connsiteY0" fmla="*/ 179385 h 1076288"/>
              <a:gd name="connsiteX1" fmla="*/ 179385 w 7632848"/>
              <a:gd name="connsiteY1" fmla="*/ 0 h 1076288"/>
              <a:gd name="connsiteX2" fmla="*/ 7453463 w 7632848"/>
              <a:gd name="connsiteY2" fmla="*/ 0 h 1076288"/>
              <a:gd name="connsiteX3" fmla="*/ 7632848 w 7632848"/>
              <a:gd name="connsiteY3" fmla="*/ 179385 h 1076288"/>
              <a:gd name="connsiteX4" fmla="*/ 7632848 w 7632848"/>
              <a:gd name="connsiteY4" fmla="*/ 896903 h 1076288"/>
              <a:gd name="connsiteX5" fmla="*/ 7453463 w 7632848"/>
              <a:gd name="connsiteY5" fmla="*/ 1076288 h 1076288"/>
              <a:gd name="connsiteX6" fmla="*/ 179385 w 7632848"/>
              <a:gd name="connsiteY6" fmla="*/ 1076288 h 1076288"/>
              <a:gd name="connsiteX7" fmla="*/ 0 w 7632848"/>
              <a:gd name="connsiteY7" fmla="*/ 896903 h 1076288"/>
              <a:gd name="connsiteX8" fmla="*/ 0 w 7632848"/>
              <a:gd name="connsiteY8" fmla="*/ 179385 h 107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1076288">
                <a:moveTo>
                  <a:pt x="0" y="179385"/>
                </a:moveTo>
                <a:cubicBezTo>
                  <a:pt x="0" y="80313"/>
                  <a:pt x="80313" y="0"/>
                  <a:pt x="179385" y="0"/>
                </a:cubicBezTo>
                <a:lnTo>
                  <a:pt x="7453463" y="0"/>
                </a:lnTo>
                <a:cubicBezTo>
                  <a:pt x="7552535" y="0"/>
                  <a:pt x="7632848" y="80313"/>
                  <a:pt x="7632848" y="179385"/>
                </a:cubicBezTo>
                <a:lnTo>
                  <a:pt x="7632848" y="896903"/>
                </a:lnTo>
                <a:cubicBezTo>
                  <a:pt x="7632848" y="995975"/>
                  <a:pt x="7552535" y="1076288"/>
                  <a:pt x="7453463" y="1076288"/>
                </a:cubicBezTo>
                <a:lnTo>
                  <a:pt x="179385" y="1076288"/>
                </a:lnTo>
                <a:cubicBezTo>
                  <a:pt x="80313" y="1076288"/>
                  <a:pt x="0" y="995975"/>
                  <a:pt x="0" y="896903"/>
                </a:cubicBezTo>
                <a:lnTo>
                  <a:pt x="0" y="179385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24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8260" tIns="98260" rIns="98260" bIns="98260" spcCol="1270" anchor="ctr"/>
          <a:lstStyle/>
          <a:p>
            <a:pPr defTabSz="533400" fontAlgn="base">
              <a:spcBef>
                <a:spcPct val="0"/>
              </a:spcBef>
              <a:defRPr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Участие детей и подростков в социально-значимых региональных проектах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74,0 тыс.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руб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.</a:t>
            </a:r>
          </a:p>
          <a:p>
            <a:pPr defTabSz="533400" fontAlgn="base">
              <a:spcBef>
                <a:spcPct val="0"/>
              </a:spcBef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(из них средства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местного бюджета  37,3 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тыс. руб.)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849987" y="5877272"/>
            <a:ext cx="8013320" cy="590854"/>
          </a:xfrm>
          <a:custGeom>
            <a:avLst/>
            <a:gdLst>
              <a:gd name="connsiteX0" fmla="*/ 0 w 7632848"/>
              <a:gd name="connsiteY0" fmla="*/ 179385 h 1076288"/>
              <a:gd name="connsiteX1" fmla="*/ 179385 w 7632848"/>
              <a:gd name="connsiteY1" fmla="*/ 0 h 1076288"/>
              <a:gd name="connsiteX2" fmla="*/ 7453463 w 7632848"/>
              <a:gd name="connsiteY2" fmla="*/ 0 h 1076288"/>
              <a:gd name="connsiteX3" fmla="*/ 7632848 w 7632848"/>
              <a:gd name="connsiteY3" fmla="*/ 179385 h 1076288"/>
              <a:gd name="connsiteX4" fmla="*/ 7632848 w 7632848"/>
              <a:gd name="connsiteY4" fmla="*/ 896903 h 1076288"/>
              <a:gd name="connsiteX5" fmla="*/ 7453463 w 7632848"/>
              <a:gd name="connsiteY5" fmla="*/ 1076288 h 1076288"/>
              <a:gd name="connsiteX6" fmla="*/ 179385 w 7632848"/>
              <a:gd name="connsiteY6" fmla="*/ 1076288 h 1076288"/>
              <a:gd name="connsiteX7" fmla="*/ 0 w 7632848"/>
              <a:gd name="connsiteY7" fmla="*/ 896903 h 1076288"/>
              <a:gd name="connsiteX8" fmla="*/ 0 w 7632848"/>
              <a:gd name="connsiteY8" fmla="*/ 179385 h 107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1076288">
                <a:moveTo>
                  <a:pt x="0" y="179385"/>
                </a:moveTo>
                <a:cubicBezTo>
                  <a:pt x="0" y="80313"/>
                  <a:pt x="80313" y="0"/>
                  <a:pt x="179385" y="0"/>
                </a:cubicBezTo>
                <a:lnTo>
                  <a:pt x="7453463" y="0"/>
                </a:lnTo>
                <a:cubicBezTo>
                  <a:pt x="7552535" y="0"/>
                  <a:pt x="7632848" y="80313"/>
                  <a:pt x="7632848" y="179385"/>
                </a:cubicBezTo>
                <a:lnTo>
                  <a:pt x="7632848" y="896903"/>
                </a:lnTo>
                <a:cubicBezTo>
                  <a:pt x="7632848" y="995975"/>
                  <a:pt x="7552535" y="1076288"/>
                  <a:pt x="7453463" y="1076288"/>
                </a:cubicBezTo>
                <a:lnTo>
                  <a:pt x="179385" y="1076288"/>
                </a:lnTo>
                <a:cubicBezTo>
                  <a:pt x="80313" y="1076288"/>
                  <a:pt x="0" y="995975"/>
                  <a:pt x="0" y="896903"/>
                </a:cubicBezTo>
                <a:lnTo>
                  <a:pt x="0" y="179385"/>
                </a:lnTo>
                <a:close/>
              </a:path>
            </a:pathLst>
          </a:custGeom>
          <a:solidFill>
            <a:srgbClr val="FF9999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8260" tIns="98260" rIns="98260" bIns="98260" spcCol="1270" anchor="ctr"/>
          <a:lstStyle/>
          <a:p>
            <a:pPr defTabSz="533400" fontAlgn="base">
              <a:spcBef>
                <a:spcPct val="0"/>
              </a:spcBef>
              <a:defRPr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Обеспечение деятельности главного администратора программы – Отдела образования администрации Краснохолмского муниципального округа Тверской области 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13 063,2 тыс.руб. 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1055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59632" y="55444"/>
            <a:ext cx="7488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1588"/>
            <a:ext cx="748883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buClr>
                <a:srgbClr val="990000"/>
              </a:buClr>
            </a:pPr>
            <a:r>
              <a:rPr lang="ru-RU" alt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 «Развитие сферы транспорта и дорожного хозяйства </a:t>
            </a: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Краснохолмском муниципальном округе  Тверской области          на 2021-2026 годы», тыс. руб.</a:t>
            </a:r>
            <a:endParaRPr lang="ru-RU" alt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44"/>
          <a:stretch/>
        </p:blipFill>
        <p:spPr bwMode="auto">
          <a:xfrm>
            <a:off x="69852" y="4941169"/>
            <a:ext cx="1268413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8" y="2492896"/>
            <a:ext cx="127952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олилиния 20"/>
          <p:cNvSpPr/>
          <p:nvPr/>
        </p:nvSpPr>
        <p:spPr bwMode="auto">
          <a:xfrm>
            <a:off x="1504369" y="2348880"/>
            <a:ext cx="7364288" cy="1691248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социально-значимых маршрутов является главной задачей для администрации муниципального округа –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3 509,4 тыс. руб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Социально-значимые маршруты: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сельские населенные пункты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2 627,4 тыс. 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 по городу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882,0 тыс. руб.</a:t>
            </a: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23" y="140220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олилиния 17"/>
          <p:cNvSpPr/>
          <p:nvPr/>
        </p:nvSpPr>
        <p:spPr bwMode="auto">
          <a:xfrm>
            <a:off x="1433607" y="4797152"/>
            <a:ext cx="7436479" cy="1584176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сохранности автомобильных дорог муниципального округа – 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55 149,2 тыс. руб.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расходы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сохранности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автомобильных дорог муниципального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–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50 077,8 тыс.руб.;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ремонт и 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 автодорог города, ремонт дворовых территорий многоквартирных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домов –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5 071,4 тыс.руб.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852" y="1089745"/>
            <a:ext cx="8966644" cy="57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350" b="1" dirty="0">
                <a:solidFill>
                  <a:srgbClr val="0000CC"/>
                </a:solidFill>
                <a:latin typeface="Times New Roman"/>
                <a:ea typeface="Calibri"/>
              </a:rPr>
              <a:t>В </a:t>
            </a:r>
            <a:r>
              <a:rPr lang="ru-RU" sz="1350" b="1" dirty="0" smtClean="0">
                <a:solidFill>
                  <a:srgbClr val="0000CC"/>
                </a:solidFill>
                <a:latin typeface="Times New Roman"/>
                <a:ea typeface="Calibri"/>
              </a:rPr>
              <a:t>2024 </a:t>
            </a:r>
            <a:r>
              <a:rPr lang="ru-RU" sz="1350" b="1" dirty="0">
                <a:solidFill>
                  <a:srgbClr val="0000CC"/>
                </a:solidFill>
                <a:latin typeface="Times New Roman"/>
                <a:ea typeface="Calibri"/>
              </a:rPr>
              <a:t>ГОДУ В РАМКАХ РЕАЛИЗАЦИИ МУНИЦИПАЛЬНОЙ ПРОГРАММЫ ПРЕДУСМОТРЕНЫ СЛЕДУЮЩИЕ ОСНОВНЫЕ НАПРАВЛЕНИЯ РАСХОДОВАНИЯ БЮДЖЕТНЫХ СРЕДСТВ: </a:t>
            </a:r>
            <a:r>
              <a:rPr lang="ru-RU" sz="1350" b="1" dirty="0" smtClean="0">
                <a:latin typeface="Times New Roman"/>
                <a:ea typeface="Calibri"/>
              </a:rPr>
              <a:t>58 658,6 тыс.руб.</a:t>
            </a:r>
            <a:endParaRPr lang="ru-RU" sz="1350" dirty="0">
              <a:latin typeface="Times New Roman"/>
              <a:ea typeface="Calibri"/>
            </a:endParaRPr>
          </a:p>
        </p:txBody>
      </p:sp>
      <p:sp>
        <p:nvSpPr>
          <p:cNvPr id="17" name="Полилиния 16"/>
          <p:cNvSpPr/>
          <p:nvPr/>
        </p:nvSpPr>
        <p:spPr bwMode="auto">
          <a:xfrm>
            <a:off x="1504369" y="4214506"/>
            <a:ext cx="6611580" cy="401299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дорожной сети автодорог муниципального округа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олилиния 18"/>
          <p:cNvSpPr/>
          <p:nvPr/>
        </p:nvSpPr>
        <p:spPr bwMode="auto">
          <a:xfrm>
            <a:off x="1568617" y="1868405"/>
            <a:ext cx="5112568" cy="311242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сферы транспорта и связи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3385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59632" y="55444"/>
            <a:ext cx="7488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1588"/>
            <a:ext cx="748883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buClr>
                <a:srgbClr val="990000"/>
              </a:buClr>
            </a:pPr>
            <a:r>
              <a:rPr lang="ru-RU" alt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 «Развитие </a:t>
            </a: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ЖКХ в Краснохолмском муниципальном округе Тверской </a:t>
            </a:r>
            <a:r>
              <a:rPr lang="ru-RU" alt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2021-2026 годы», тыс. руб.</a:t>
            </a:r>
            <a:endParaRPr lang="ru-RU" alt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23" y="140220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2930" y="980728"/>
            <a:ext cx="8568976" cy="5510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350" b="1" dirty="0" smtClean="0">
                <a:solidFill>
                  <a:srgbClr val="0000CC"/>
                </a:solidFill>
                <a:latin typeface="Times New Roman"/>
                <a:ea typeface="Calibri"/>
              </a:rPr>
              <a:t>РАСХОДЫ НА ИСПОЛНЕНИЕ МУНИЦИПАЛЬНОЙ </a:t>
            </a:r>
            <a:r>
              <a:rPr lang="ru-RU" sz="1350" b="1" dirty="0">
                <a:solidFill>
                  <a:srgbClr val="0000CC"/>
                </a:solidFill>
                <a:latin typeface="Times New Roman"/>
                <a:ea typeface="Calibri"/>
              </a:rPr>
              <a:t>ПРОГРАММЫ </a:t>
            </a:r>
            <a:r>
              <a:rPr lang="ru-RU" sz="1350" b="1" dirty="0" smtClean="0">
                <a:solidFill>
                  <a:srgbClr val="0000CC"/>
                </a:solidFill>
                <a:latin typeface="Times New Roman"/>
                <a:ea typeface="Calibri"/>
              </a:rPr>
              <a:t>ЗАПЛАНИРОВАНЫ </a:t>
            </a:r>
          </a:p>
          <a:p>
            <a:pPr algn="ctr">
              <a:lnSpc>
                <a:spcPct val="115000"/>
              </a:lnSpc>
            </a:pPr>
            <a:r>
              <a:rPr lang="ru-RU" sz="1350" b="1" dirty="0" smtClean="0">
                <a:solidFill>
                  <a:srgbClr val="0000CC"/>
                </a:solidFill>
                <a:latin typeface="Times New Roman"/>
                <a:ea typeface="Calibri"/>
              </a:rPr>
              <a:t>В 2024 ГОДУ -   </a:t>
            </a:r>
            <a:r>
              <a:rPr lang="ru-RU" sz="1350" b="1" dirty="0" smtClean="0">
                <a:solidFill>
                  <a:prstClr val="black"/>
                </a:solidFill>
                <a:latin typeface="Times New Roman"/>
                <a:ea typeface="Calibri"/>
              </a:rPr>
              <a:t>25 044,6 тыс. руб.</a:t>
            </a:r>
            <a:endParaRPr lang="ru-RU" sz="1350" dirty="0">
              <a:latin typeface="Times New Roman"/>
              <a:ea typeface="Calibri"/>
            </a:endParaRPr>
          </a:p>
        </p:txBody>
      </p:sp>
      <p:sp>
        <p:nvSpPr>
          <p:cNvPr id="19" name="Полилиния 18"/>
          <p:cNvSpPr/>
          <p:nvPr/>
        </p:nvSpPr>
        <p:spPr bwMode="auto">
          <a:xfrm>
            <a:off x="210193" y="1528559"/>
            <a:ext cx="8723614" cy="1156250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муниципального жилого фонда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362,5 тыс.руб.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изготовление ПСД на проведение капитального ремонта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72,8 тыс.руб.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изготовление ПСД на проведение текущего ремонта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55,6 тыс.руб.;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взносы на капитальный ремонт объектов муниципальной собственности  – 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234,1 тыс. руб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олилиния 19"/>
          <p:cNvSpPr/>
          <p:nvPr/>
        </p:nvSpPr>
        <p:spPr bwMode="auto">
          <a:xfrm>
            <a:off x="198292" y="2699011"/>
            <a:ext cx="8723614" cy="1944216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Коммунальное хозяйство  – 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12 615,7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ыс. руб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из них: 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развитие системы газоснабжения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503,7 тыс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разработка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ПСД на строительство газовых котельных и тепловых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сетей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9 870,0 тыс.руб.;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ППМИ округа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560 тыс.руб.;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в области коммунального хозяйства (капитальные и текущие ремонты) –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1382,0 тыс.руб.;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субсидии МП ЖКУ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300,0 тыс.руб.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олилиния 21"/>
          <p:cNvSpPr/>
          <p:nvPr/>
        </p:nvSpPr>
        <p:spPr bwMode="auto">
          <a:xfrm>
            <a:off x="198292" y="4650693"/>
            <a:ext cx="8723614" cy="1368152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 – 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11 338,7 тыс. руб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из них: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совершенствование системы благоустройства 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8 210,6 тыс. 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территории парка Заречный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285,0 тыс.руб.;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уличное освещение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2 304,2 тыс. 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организация и содержание мест захоронения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538,9 тыс. руб.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 bwMode="auto">
          <a:xfrm>
            <a:off x="198292" y="6029009"/>
            <a:ext cx="8723614" cy="510504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пожарной безопасности МО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727,7 тыс.руб.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9713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59632" y="55444"/>
            <a:ext cx="7488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65107"/>
            <a:ext cx="7884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нормативные </a:t>
            </a:r>
            <a:r>
              <a:rPr lang="ru-RU" alt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на 2024-2026 годы</a:t>
            </a:r>
            <a:endParaRPr lang="ru-RU" alt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219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743723"/>
              </p:ext>
            </p:extLst>
          </p:nvPr>
        </p:nvGraphicFramePr>
        <p:xfrm>
          <a:off x="395536" y="1048619"/>
          <a:ext cx="8352928" cy="5607361"/>
        </p:xfrm>
        <a:graphic>
          <a:graphicData uri="http://schemas.openxmlformats.org/drawingml/2006/table">
            <a:tbl>
              <a:tblPr/>
              <a:tblGrid>
                <a:gridCol w="3582030"/>
                <a:gridCol w="1602546"/>
                <a:gridCol w="1584176"/>
                <a:gridCol w="1584176"/>
              </a:tblGrid>
              <a:tr h="4932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Публичные нормативные обязательства Краснохолмского муниципального округа, исполняемые за счет средств областного бюджета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на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2024 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на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2025 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на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2026 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44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947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Выплата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компенсации расходов на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коммунальные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услуги педагогическим работникам, проживающим и работающим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в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сельской местности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- дошкольное образование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72,0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72,0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72,0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- общее образование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162,0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162,0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162,0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1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Публичные нормативные обязательства Краснохолмского муниципального округа, исполняемые за счет средств местного бюджета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на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2024 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на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2025 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на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2026 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04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79578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Ежемесячная доплата к пенсии за выслугу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лет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лицам,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замещавшим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должности муниципальной службы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224,2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224,2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224,2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Ежемесячная доплата за звание "Почетный гражданин Краснохолмского округа"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132,0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132,0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132,0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Социальная выплата инвалидам, нуждающимся в Гемодиализе, за проживание в пансионате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19,7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19,7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19,7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6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609,9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609,9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609,9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0500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59632" y="55444"/>
            <a:ext cx="7488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219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1371600" y="1700809"/>
            <a:ext cx="6938963" cy="31188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 defTabSz="914400"/>
            <a:r>
              <a:rPr lang="ru-RU" sz="3600" b="1" kern="1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Impact"/>
              </a:rPr>
              <a:t>СПАСИБО </a:t>
            </a:r>
          </a:p>
          <a:p>
            <a:pPr algn="ctr" defTabSz="914400"/>
            <a:r>
              <a:rPr lang="ru-RU" sz="3600" b="1" kern="1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Impact"/>
              </a:rPr>
              <a:t>ЗА</a:t>
            </a:r>
            <a:endParaRPr lang="en-US" sz="3600" b="1" kern="10" dirty="0" smtClean="0">
              <a:ln w="66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Impact"/>
            </a:endParaRPr>
          </a:p>
          <a:p>
            <a:pPr algn="ctr" defTabSz="914400"/>
            <a:r>
              <a:rPr lang="ru-RU" sz="3600" b="1" kern="1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Impact"/>
              </a:rPr>
              <a:t>ВНИМАНИЕ</a:t>
            </a:r>
            <a:endParaRPr lang="ru-RU" sz="3600" b="1" kern="10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6278867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52" y="-4740"/>
            <a:ext cx="9144000" cy="91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-1"/>
            <a:ext cx="1600200" cy="91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" y="17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Прямоугольник 12"/>
          <p:cNvSpPr>
            <a:spLocks noChangeArrowheads="1"/>
          </p:cNvSpPr>
          <p:nvPr/>
        </p:nvSpPr>
        <p:spPr bwMode="auto">
          <a:xfrm>
            <a:off x="1964804" y="17"/>
            <a:ext cx="6120680" cy="64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1" tIns="45250" rIns="90441" bIns="45250">
            <a:spAutoFit/>
          </a:bodyPr>
          <a:lstStyle/>
          <a:p>
            <a:pPr algn="ctr"/>
            <a:r>
              <a:rPr 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</a:t>
            </a:r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округа, тыс. руб. 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444063"/>
              </p:ext>
            </p:extLst>
          </p:nvPr>
        </p:nvGraphicFramePr>
        <p:xfrm>
          <a:off x="467545" y="1052737"/>
          <a:ext cx="8298761" cy="5400600"/>
        </p:xfrm>
        <a:graphic>
          <a:graphicData uri="http://schemas.openxmlformats.org/drawingml/2006/table">
            <a:tbl>
              <a:tblPr/>
              <a:tblGrid>
                <a:gridCol w="2831001"/>
                <a:gridCol w="1017288"/>
                <a:gridCol w="1310813"/>
                <a:gridCol w="1017288"/>
                <a:gridCol w="1089951"/>
                <a:gridCol w="1032420"/>
              </a:tblGrid>
              <a:tr h="10701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Направления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     факт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2023 </a:t>
                      </a:r>
                    </a:p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решение 228       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2024 прогноз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2025 прогноз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2026</a:t>
                      </a:r>
                    </a:p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52888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</a:t>
                      </a:r>
                    </a:p>
                  </a:txBody>
                  <a:tcPr marL="8291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384616,1</a:t>
                      </a:r>
                      <a:endParaRPr lang="ru-RU" sz="1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4445" algn="ctr" defTabSz="90804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419390,1</a:t>
                      </a:r>
                      <a:endParaRPr lang="ru-RU" sz="1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372694,5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373856,1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374006,5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943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</a:t>
                      </a:r>
                      <a:r>
                        <a:rPr lang="ru-RU" sz="1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неналоговые </a:t>
                      </a:r>
                      <a:r>
                        <a:rPr lang="ru-RU" sz="17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91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120331,5</a:t>
                      </a:r>
                      <a:endParaRPr lang="ru-RU" sz="1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113869,4</a:t>
                      </a:r>
                      <a:endParaRPr lang="ru-RU" sz="1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123939,8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127906,0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131315,5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53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поступления,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т.ч.</a:t>
                      </a:r>
                    </a:p>
                  </a:txBody>
                  <a:tcPr marL="8291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264284,6</a:t>
                      </a:r>
                      <a:endParaRPr lang="ru-RU" sz="1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305520,7</a:t>
                      </a:r>
                      <a:endParaRPr lang="ru-RU" sz="17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248754,7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245950,1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242691,0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205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</a:t>
                      </a:r>
                    </a:p>
                  </a:txBody>
                  <a:tcPr marL="41455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54957,9</a:t>
                      </a:r>
                      <a:endParaRPr lang="ru-RU" sz="1700" i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73235,0</a:t>
                      </a:r>
                      <a:endParaRPr lang="ru-RU" sz="1700" i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83976,0</a:t>
                      </a:r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78260,0</a:t>
                      </a:r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72605,0</a:t>
                      </a:r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6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целевые средства </a:t>
                      </a:r>
                    </a:p>
                  </a:txBody>
                  <a:tcPr marL="41455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208981,7</a:t>
                      </a:r>
                      <a:endParaRPr lang="ru-RU" sz="1700" i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231999,2</a:t>
                      </a:r>
                      <a:endParaRPr lang="ru-RU" sz="1700" i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164778,7</a:t>
                      </a:r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167690,1</a:t>
                      </a:r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170086,0</a:t>
                      </a:r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57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безвозмездные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14551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345,0</a:t>
                      </a:r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286,5</a:t>
                      </a:r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7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12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</a:t>
                      </a:r>
                    </a:p>
                  </a:txBody>
                  <a:tcPr marL="8291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4445" algn="ctr" defTabSz="90804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384989,3</a:t>
                      </a:r>
                      <a:endParaRPr lang="ru-RU" sz="1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4445" algn="ctr" defTabSz="90804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437173,8</a:t>
                      </a:r>
                      <a:endParaRPr lang="ru-RU" sz="17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373858,1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373856,1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374006,5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7107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Профицит  (+), дефицит -</a:t>
                      </a:r>
                      <a:endParaRPr lang="ru-RU" sz="2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291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-373,2</a:t>
                      </a:r>
                      <a:endParaRPr lang="ru-RU" sz="1700" b="1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-17783,7</a:t>
                      </a:r>
                      <a:endParaRPr lang="ru-RU" sz="1700" b="1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-1163,6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20472" y="6381750"/>
            <a:ext cx="261392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10" name="Рисунок 9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76569"/>
            <a:ext cx="740664" cy="9127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80346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4" y="188640"/>
            <a:ext cx="8229600" cy="1143000"/>
          </a:xfrm>
        </p:spPr>
        <p:txBody>
          <a:bodyPr/>
          <a:lstStyle/>
          <a:p>
            <a:pPr eaLnBrk="1" hangingPunct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1111090" y="20"/>
            <a:ext cx="7932202" cy="64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076" tIns="45538" rIns="91076" bIns="45538">
            <a:spAutoFit/>
          </a:bodyPr>
          <a:lstStyle/>
          <a:p>
            <a:pPr algn="ctr" defTabSz="910751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 defTabSz="910751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на 2024 год, </a:t>
            </a:r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" y="0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Скругленный прямоугольник 4"/>
          <p:cNvSpPr/>
          <p:nvPr/>
        </p:nvSpPr>
        <p:spPr>
          <a:xfrm>
            <a:off x="3951388" y="2794030"/>
            <a:ext cx="1866638" cy="1269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8666" tIns="98666" rIns="98666" bIns="98666" numCol="1" spcCol="1270" anchor="t" anchorCtr="0">
            <a:noAutofit/>
          </a:bodyPr>
          <a:lstStyle/>
          <a:p>
            <a:pPr defTabSz="115108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2200" defTabSz="885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7684" lvl="1" indent="-227684" defTabSz="885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038" name="TextBox 556037"/>
          <p:cNvSpPr txBox="1"/>
          <p:nvPr/>
        </p:nvSpPr>
        <p:spPr>
          <a:xfrm>
            <a:off x="4211990" y="3219605"/>
            <a:ext cx="1341369" cy="707519"/>
          </a:xfrm>
          <a:prstGeom prst="rect">
            <a:avLst/>
          </a:prstGeom>
          <a:noFill/>
        </p:spPr>
        <p:txBody>
          <a:bodyPr wrap="square" lIns="91076" tIns="45538" rIns="91076" bIns="45538" rtlCol="0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7064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15,2%)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039" name="TextBox 556038"/>
          <p:cNvSpPr txBox="1"/>
          <p:nvPr/>
        </p:nvSpPr>
        <p:spPr>
          <a:xfrm>
            <a:off x="502862" y="3156063"/>
            <a:ext cx="995050" cy="707519"/>
          </a:xfrm>
          <a:prstGeom prst="rect">
            <a:avLst/>
          </a:prstGeom>
          <a:noFill/>
        </p:spPr>
        <p:txBody>
          <a:bodyPr wrap="none" lIns="91076" tIns="45538" rIns="91076" bIns="45538" rtlCol="0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46 410 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(100%)</a:t>
            </a:r>
          </a:p>
        </p:txBody>
      </p:sp>
      <p:sp>
        <p:nvSpPr>
          <p:cNvPr id="556042" name="TextBox 556041"/>
          <p:cNvSpPr txBox="1"/>
          <p:nvPr/>
        </p:nvSpPr>
        <p:spPr>
          <a:xfrm>
            <a:off x="2051721" y="3195760"/>
            <a:ext cx="1296144" cy="707519"/>
          </a:xfrm>
          <a:prstGeom prst="rect">
            <a:avLst/>
          </a:prstGeom>
          <a:noFill/>
        </p:spPr>
        <p:txBody>
          <a:bodyPr wrap="square" lIns="91076" tIns="45538" rIns="91076" bIns="45538" rtlCol="0">
            <a:spAutoFit/>
          </a:bodyPr>
          <a:lstStyle/>
          <a:p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39 346 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84,8%)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88883975"/>
              </p:ext>
            </p:extLst>
          </p:nvPr>
        </p:nvGraphicFramePr>
        <p:xfrm>
          <a:off x="395393" y="980728"/>
          <a:ext cx="8596664" cy="537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8" name="Соединительная линия уступом 7"/>
          <p:cNvCxnSpPr/>
          <p:nvPr/>
        </p:nvCxnSpPr>
        <p:spPr>
          <a:xfrm>
            <a:off x="2339752" y="1484784"/>
            <a:ext cx="792088" cy="216024"/>
          </a:xfrm>
          <a:prstGeom prst="bentConnector3">
            <a:avLst/>
          </a:prstGeom>
          <a:ln w="1905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/>
          <p:nvPr/>
        </p:nvCxnSpPr>
        <p:spPr>
          <a:xfrm rot="5400000">
            <a:off x="2447764" y="2456892"/>
            <a:ext cx="72008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>
            <a:off x="6228184" y="5373215"/>
            <a:ext cx="1008113" cy="216025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20472" y="6381750"/>
            <a:ext cx="261392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18" name="Рисунок 17" descr="Герб Красного Холма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6" y="20"/>
            <a:ext cx="740664" cy="9127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081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240" name="Picture 15" descr="2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241" name="Picture 15" descr="222"/>
          <p:cNvPicPr>
            <a:picLocks noChangeAspect="1" noChangeArrowheads="1"/>
          </p:cNvPicPr>
          <p:nvPr/>
        </p:nvPicPr>
        <p:blipFill>
          <a:blip r:embed="rId3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242" name="Picture 13" descr="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" y="9525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рямоугольник 12"/>
          <p:cNvSpPr>
            <a:spLocks noChangeArrowheads="1"/>
          </p:cNvSpPr>
          <p:nvPr/>
        </p:nvSpPr>
        <p:spPr bwMode="auto">
          <a:xfrm>
            <a:off x="931863" y="-15875"/>
            <a:ext cx="8212137" cy="645745"/>
          </a:xfrm>
          <a:prstGeom prst="rect">
            <a:avLst/>
          </a:prstGeom>
          <a:noFill/>
          <a:ln>
            <a:noFill/>
          </a:ln>
          <a:extLst/>
        </p:spPr>
        <p:txBody>
          <a:bodyPr lIns="90802" tIns="45430" rIns="90802" bIns="4543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0646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</a:t>
            </a:r>
            <a:r>
              <a:rPr lang="ru-RU" alt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</a:t>
            </a:r>
          </a:p>
          <a:p>
            <a:pPr algn="ctr" defTabSz="90646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на 2024 </a:t>
            </a:r>
            <a:r>
              <a:rPr lang="ru-RU" alt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244" name="Text Box 15"/>
          <p:cNvSpPr txBox="1">
            <a:spLocks noChangeArrowheads="1"/>
          </p:cNvSpPr>
          <p:nvPr/>
        </p:nvSpPr>
        <p:spPr bwMode="auto">
          <a:xfrm>
            <a:off x="800100" y="5949280"/>
            <a:ext cx="7732340" cy="584190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802" tIns="45430" rIns="90802" bIns="45430">
            <a:spAutoFit/>
          </a:bodyPr>
          <a:lstStyle/>
          <a:p>
            <a:pPr algn="ctr" defTabSz="906463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66,9 % (82917,3 тыс. руб</a:t>
            </a: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всех налоговых и неналоговых доходов</a:t>
            </a:r>
          </a:p>
          <a:p>
            <a:pPr algn="ctr" defTabSz="906463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 </a:t>
            </a: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приходится </a:t>
            </a: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налог </a:t>
            </a: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доходы физических </a:t>
            </a: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56408"/>
            <a:ext cx="288032" cy="365125"/>
          </a:xfrm>
        </p:spPr>
        <p:txBody>
          <a:bodyPr/>
          <a:lstStyle/>
          <a:p>
            <a:r>
              <a:rPr lang="ru-RU" dirty="0" smtClean="0"/>
              <a:t>4</a:t>
            </a:r>
          </a:p>
        </p:txBody>
      </p:sp>
      <p:pic>
        <p:nvPicPr>
          <p:cNvPr id="11" name="Рисунок 10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6" y="20"/>
            <a:ext cx="740664" cy="91273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228184" y="912758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Всего: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123 939,8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231918"/>
              </p:ext>
            </p:extLst>
          </p:nvPr>
        </p:nvGraphicFramePr>
        <p:xfrm>
          <a:off x="876300" y="912758"/>
          <a:ext cx="7584132" cy="4964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0014494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0" y="0"/>
            <a:ext cx="9144000" cy="854075"/>
            <a:chOff x="0" y="0"/>
            <a:chExt cx="9144000" cy="854075"/>
          </a:xfrm>
        </p:grpSpPr>
        <p:pic>
          <p:nvPicPr>
            <p:cNvPr id="26" name="Picture 15" descr="2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144000" cy="854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5" descr="222"/>
            <p:cNvPicPr>
              <a:picLocks noChangeAspect="1" noChangeArrowheads="1"/>
            </p:cNvPicPr>
            <p:nvPr/>
          </p:nvPicPr>
          <p:blipFill>
            <a:blip r:embed="rId3" cstate="print"/>
            <a:srcRect l="82500"/>
            <a:stretch>
              <a:fillRect/>
            </a:stretch>
          </p:blipFill>
          <p:spPr bwMode="auto">
            <a:xfrm>
              <a:off x="0" y="0"/>
              <a:ext cx="1600200" cy="854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3" descr="logo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021" y="0"/>
              <a:ext cx="649288" cy="854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828" y="620688"/>
            <a:ext cx="8715636" cy="233361"/>
          </a:xfrm>
        </p:spPr>
        <p:txBody>
          <a:bodyPr/>
          <a:lstStyle/>
          <a:p>
            <a:r>
              <a:rPr lang="ru-RU" sz="2800" dirty="0" smtClean="0"/>
              <a:t>                            </a:t>
            </a:r>
            <a:endParaRPr lang="ru-RU" sz="2800" dirty="0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56408"/>
            <a:ext cx="495454" cy="365125"/>
          </a:xfrm>
        </p:spPr>
        <p:txBody>
          <a:bodyPr/>
          <a:lstStyle/>
          <a:p>
            <a:r>
              <a:rPr lang="ru-RU" dirty="0" smtClean="0"/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15616" y="117168"/>
            <a:ext cx="7840270" cy="368964"/>
          </a:xfrm>
          <a:prstGeom prst="rect">
            <a:avLst/>
          </a:prstGeom>
          <a:noFill/>
        </p:spPr>
        <p:txBody>
          <a:bodyPr wrap="square" lIns="91076" tIns="45538" rIns="91076" bIns="45538" rtlCol="0">
            <a:spAutoFit/>
          </a:bodyPr>
          <a:lstStyle/>
          <a:p>
            <a:pPr algn="ctr" defTabSz="910751"/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из областного бюджета, тыс. руб.</a:t>
            </a:r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6" y="20"/>
            <a:ext cx="740664" cy="912738"/>
          </a:xfrm>
          <a:prstGeom prst="rect">
            <a:avLst/>
          </a:prstGeom>
          <a:noFill/>
        </p:spPr>
      </p:pic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970331"/>
              </p:ext>
            </p:extLst>
          </p:nvPr>
        </p:nvGraphicFramePr>
        <p:xfrm>
          <a:off x="929308" y="980728"/>
          <a:ext cx="738710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26108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0" y="0"/>
            <a:ext cx="9144000" cy="854075"/>
            <a:chOff x="0" y="0"/>
            <a:chExt cx="9144000" cy="854075"/>
          </a:xfrm>
        </p:grpSpPr>
        <p:pic>
          <p:nvPicPr>
            <p:cNvPr id="13" name="Picture 15" descr="2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144000" cy="854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5" descr="222"/>
            <p:cNvPicPr>
              <a:picLocks noChangeAspect="1" noChangeArrowheads="1"/>
            </p:cNvPicPr>
            <p:nvPr/>
          </p:nvPicPr>
          <p:blipFill>
            <a:blip r:embed="rId3" cstate="print"/>
            <a:srcRect l="82500"/>
            <a:stretch>
              <a:fillRect/>
            </a:stretch>
          </p:blipFill>
          <p:spPr bwMode="auto">
            <a:xfrm>
              <a:off x="0" y="0"/>
              <a:ext cx="1600200" cy="854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3" descr="logo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0"/>
              <a:ext cx="649288" cy="854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130793" y="0"/>
            <a:ext cx="7689679" cy="96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076" tIns="45538" rIns="91076" bIns="45538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07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целевых 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областных межбюджетных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 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по отраслям на 2024 год, тыс.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20472" y="6381750"/>
            <a:ext cx="261392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pic>
        <p:nvPicPr>
          <p:cNvPr id="16" name="Рисунок 15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6" y="20"/>
            <a:ext cx="740664" cy="912738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375892"/>
              </p:ext>
            </p:extLst>
          </p:nvPr>
        </p:nvGraphicFramePr>
        <p:xfrm>
          <a:off x="179509" y="912757"/>
          <a:ext cx="8784980" cy="5468571"/>
        </p:xfrm>
        <a:graphic>
          <a:graphicData uri="http://schemas.openxmlformats.org/drawingml/2006/table">
            <a:tbl>
              <a:tblPr/>
              <a:tblGrid>
                <a:gridCol w="4202744"/>
                <a:gridCol w="340476"/>
                <a:gridCol w="1049800"/>
                <a:gridCol w="1021428"/>
                <a:gridCol w="950494"/>
                <a:gridCol w="1220038"/>
              </a:tblGrid>
              <a:tr h="956003">
                <a:tc rowSpan="2"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                    2024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Областные средства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Справочно: областные средства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2023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</a:tr>
              <a:tr h="284526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373858,1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44,08%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164778,7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231999,2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49297,4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747,7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68785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3463,4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59154,6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37185,8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34029,3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68785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27478,7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2519,8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78147,1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175418,5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99098,1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97078,9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53322,4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21181,3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16667,2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2578,8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1987,1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3541,8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1984,6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1084,6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1055,1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846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3" descr="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588"/>
            <a:ext cx="64928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2184996" y="170696"/>
            <a:ext cx="59153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финансовой поддержки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МО, тыс. руб. </a:t>
            </a:r>
            <a:endParaRPr lang="ru-RU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178492"/>
              </p:ext>
            </p:extLst>
          </p:nvPr>
        </p:nvGraphicFramePr>
        <p:xfrm>
          <a:off x="506679" y="980728"/>
          <a:ext cx="8130641" cy="5436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6789"/>
                <a:gridCol w="1156994"/>
                <a:gridCol w="1092716"/>
                <a:gridCol w="1133747"/>
                <a:gridCol w="1123152"/>
                <a:gridCol w="1187243"/>
              </a:tblGrid>
              <a:tr h="808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410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на выравнивание замена доп. нормативом от НДФЛ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49123,4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47907,0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53656,0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55791,0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57821,0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48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на выравнивание </a:t>
                      </a:r>
                      <a:r>
                        <a:rPr lang="ru-RU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</a:t>
                      </a:r>
                      <a:r>
                        <a:rPr lang="en-US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денежной форме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50817,0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73235,0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83976,0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78260,0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72605,0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48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lang="ru-RU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сбалансированность 1-я часть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4812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сбалансированность 2-я часть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4140,9</a:t>
                      </a:r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621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104081,3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121142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137632,0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134051,0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130426,0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093466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1451349" y="-47239"/>
            <a:ext cx="7441826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914400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подходы к формированию расходов бюджета Краснохолмского муниципального округа и приоритеты</a:t>
            </a:r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93419768"/>
              </p:ext>
            </p:extLst>
          </p:nvPr>
        </p:nvGraphicFramePr>
        <p:xfrm>
          <a:off x="452333" y="908720"/>
          <a:ext cx="8224123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62478" y="6381750"/>
            <a:ext cx="381521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014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70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1466742" y="0"/>
            <a:ext cx="7441826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914400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 defTabSz="914400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на 2024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тыс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</p:txBody>
      </p:sp>
      <p:pic>
        <p:nvPicPr>
          <p:cNvPr id="16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62478" y="6381750"/>
            <a:ext cx="381521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014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581233"/>
              </p:ext>
            </p:extLst>
          </p:nvPr>
        </p:nvGraphicFramePr>
        <p:xfrm>
          <a:off x="359532" y="868372"/>
          <a:ext cx="8424936" cy="5718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3100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19899</TotalTime>
  <Words>1852</Words>
  <Application>Microsoft Office PowerPoint</Application>
  <PresentationFormat>Экран (4:3)</PresentationFormat>
  <Paragraphs>461</Paragraphs>
  <Slides>17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15_Тема Office</vt:lpstr>
      <vt:lpstr>31_Тема Office</vt:lpstr>
      <vt:lpstr>Презентация PowerPoint</vt:lpstr>
      <vt:lpstr>Презентация PowerPoint</vt:lpstr>
      <vt:lpstr>  </vt:lpstr>
      <vt:lpstr>Презентация PowerPoint</vt:lpstr>
      <vt:lpstr>                            </vt:lpstr>
      <vt:lpstr>Презентация PowerPoint</vt:lpstr>
      <vt:lpstr>Презентация PowerPoint</vt:lpstr>
      <vt:lpstr>  </vt:lpstr>
      <vt:lpstr>  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Matveeva</dc:creator>
  <cp:lastModifiedBy>user</cp:lastModifiedBy>
  <cp:revision>1734</cp:revision>
  <cp:lastPrinted>2023-12-18T07:07:33Z</cp:lastPrinted>
  <dcterms:created xsi:type="dcterms:W3CDTF">2013-09-16T13:33:13Z</dcterms:created>
  <dcterms:modified xsi:type="dcterms:W3CDTF">2023-12-21T13:49:37Z</dcterms:modified>
</cp:coreProperties>
</file>